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72" r:id="rId5"/>
    <p:sldId id="273" r:id="rId6"/>
    <p:sldId id="277" r:id="rId7"/>
    <p:sldId id="278" r:id="rId8"/>
    <p:sldId id="279" r:id="rId9"/>
    <p:sldId id="274" r:id="rId10"/>
    <p:sldId id="275" r:id="rId11"/>
    <p:sldId id="336" r:id="rId12"/>
    <p:sldId id="366" r:id="rId13"/>
    <p:sldId id="258" r:id="rId14"/>
    <p:sldId id="276" r:id="rId15"/>
    <p:sldId id="280" r:id="rId16"/>
    <p:sldId id="337" r:id="rId17"/>
    <p:sldId id="338" r:id="rId18"/>
    <p:sldId id="339" r:id="rId19"/>
    <p:sldId id="340" r:id="rId20"/>
    <p:sldId id="259" r:id="rId22"/>
    <p:sldId id="261" r:id="rId23"/>
    <p:sldId id="262" r:id="rId24"/>
    <p:sldId id="281" r:id="rId25"/>
    <p:sldId id="263" r:id="rId26"/>
    <p:sldId id="282" r:id="rId27"/>
    <p:sldId id="264" r:id="rId28"/>
    <p:sldId id="284" r:id="rId29"/>
    <p:sldId id="266" r:id="rId30"/>
    <p:sldId id="285" r:id="rId31"/>
    <p:sldId id="267" r:id="rId32"/>
    <p:sldId id="287" r:id="rId33"/>
    <p:sldId id="270" r:id="rId34"/>
    <p:sldId id="269" r:id="rId35"/>
    <p:sldId id="288" r:id="rId36"/>
    <p:sldId id="320" r:id="rId37"/>
    <p:sldId id="289" r:id="rId38"/>
    <p:sldId id="290" r:id="rId39"/>
    <p:sldId id="268" r:id="rId40"/>
    <p:sldId id="271" r:id="rId41"/>
    <p:sldId id="291" r:id="rId42"/>
  </p:sldIdLst>
  <p:sldSz cx="9144000" cy="6858000" type="screen4x3"/>
  <p:notesSz cx="6858000" cy="9144000"/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5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25618-2570-4618-86A5-F51708DDE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985E8-8A0A-433A-8388-99B9BC30DE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一、模型架构创新：降低计算资源需求</a:t>
            </a:r>
            <a:endParaRPr lang="zh-CN" altLang="en-US"/>
          </a:p>
          <a:p>
            <a:r>
              <a:rPr lang="zh-CN" altLang="en-US"/>
              <a:t>FP8精度与高效注意力机制</a:t>
            </a:r>
            <a:endParaRPr lang="zh-CN" altLang="en-US"/>
          </a:p>
          <a:p>
            <a:r>
              <a:rPr lang="zh-CN" altLang="en-US"/>
              <a:t>DeepSeek V3原生支持FP8精度训练，相较于传统FP16/FP32，显著减少内存占用和计算开销。同时，其**多头潜在注意力（MLA）**机制通过将token特征压缩为低维潜在向量，再扩展至各注意力头，既保留了位置信息（如RoPE编码），又降低了计算复杂度12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稀疏混合专家模型（MoE）优化</a:t>
            </a:r>
            <a:endParaRPr lang="zh-CN" altLang="en-US"/>
          </a:p>
          <a:p>
            <a:r>
              <a:rPr lang="zh-CN" altLang="en-US"/>
              <a:t>在MoE架构中，DeepSeek采用动态路由优化算法，专家利用率从传统30%提升至85%，并通过层级化专家分布（底层细粒度专家、高层粗粒度专家）减少冗余计算。此外，跨设备通信的异步梯度同步协议使分布式训练效率提升40%215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二、训练策略优化：提升收敛效率与数据利用率</a:t>
            </a:r>
            <a:endParaRPr lang="zh-CN" altLang="en-US"/>
          </a:p>
          <a:p>
            <a:r>
              <a:rPr lang="zh-CN" altLang="en-US"/>
              <a:t>多token预测（MTP）技术</a:t>
            </a:r>
            <a:endParaRPr lang="zh-CN" altLang="en-US"/>
          </a:p>
          <a:p>
            <a:r>
              <a:rPr lang="zh-CN" altLang="en-US"/>
              <a:t>训练时同时预测序列中后续多个token，增强模型对上下文的理解，缩短训练周期1。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动态课程学习与数据去重</a:t>
            </a:r>
            <a:endParaRPr lang="zh-CN" altLang="en-US"/>
          </a:p>
          <a:p>
            <a:r>
              <a:rPr lang="zh-CN" altLang="en-US"/>
              <a:t>根据模型能力动态调整数据难度分布，加速收敛速度（快2.3倍）。结合局部敏感哈希（LSH）和语义聚类，去除98%冗余数据，保证数据多样性23。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强化学习辅助后训练</a:t>
            </a:r>
            <a:endParaRPr lang="zh-CN" altLang="en-US"/>
          </a:p>
          <a:p>
            <a:r>
              <a:rPr lang="zh-CN" altLang="en-US"/>
              <a:t>在后训练阶段引入强化学习，仅需少量标注数据即可提升推理能力，大幅降低数据标注成本315。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三、工程与硬件协同优化：最大化资源效能</a:t>
            </a:r>
            <a:endParaRPr lang="zh-CN" altLang="en-US"/>
          </a:p>
          <a:p>
            <a:r>
              <a:rPr lang="zh-CN" altLang="en-US"/>
              <a:t>定制化AI芯片与分布式系统</a:t>
            </a:r>
            <a:endParaRPr lang="zh-CN" altLang="en-US"/>
          </a:p>
          <a:p>
            <a:r>
              <a:rPr lang="zh-CN" altLang="en-US"/>
              <a:t>与芯片厂商合作开发支持稀疏计算的专用加速卡，专家网络效率提升70%。分布式训练框架支持弹性并行策略，万卡规模下线性加速比达0.89，集群利用率长期保持92%以上215。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绿色计算体系</a:t>
            </a:r>
            <a:endParaRPr lang="zh-CN" altLang="en-US"/>
          </a:p>
          <a:p>
            <a:r>
              <a:rPr lang="zh-CN" altLang="en-US"/>
              <a:t>余热回收数据中心（PUE&lt;1.08）和任务感知冷却系统降低能耗30%，减少碳排放与运维成本2。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四、数据与成本管理策略</a:t>
            </a:r>
            <a:endParaRPr lang="zh-CN" altLang="en-US"/>
          </a:p>
          <a:p>
            <a:r>
              <a:rPr lang="zh-CN" altLang="en-US"/>
              <a:t>实时数据价值评估</a:t>
            </a:r>
            <a:endParaRPr lang="zh-CN" altLang="en-US"/>
          </a:p>
          <a:p>
            <a:r>
              <a:rPr lang="zh-CN" altLang="en-US"/>
              <a:t>训练中动态淘汰低价值样本，聚焦高贡献数据，提升训练效率2。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结构化稀疏蒸馏与混合精度</a:t>
            </a:r>
            <a:endParaRPr lang="zh-CN" altLang="en-US"/>
          </a:p>
          <a:p>
            <a:r>
              <a:rPr lang="zh-CN" altLang="en-US"/>
              <a:t>通过教师模型引导的结构化稀疏蒸馏，在80%稀疏度下精度损失&lt;1%；混合精度内存管理（FP16/INT8）实现零精度损失，降低推理成本212。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五、开源与商业模式：生态共建与成本分摊</a:t>
            </a:r>
            <a:endParaRPr lang="zh-CN" altLang="en-US"/>
          </a:p>
          <a:p>
            <a:r>
              <a:rPr lang="zh-CN" altLang="en-US"/>
              <a:t>开源策略与社区协作</a:t>
            </a:r>
            <a:endParaRPr lang="zh-CN" altLang="en-US"/>
          </a:p>
          <a:p>
            <a:r>
              <a:rPr lang="zh-CN" altLang="en-US"/>
              <a:t>开源DeepSeek-R1等模型，吸引开发者贡献优化，降低开发成本并加速技术迭代。例如，通过社区反馈优化模型，减少内部研发投入315。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垂直领域定制与MaaS生态</a:t>
            </a:r>
            <a:endParaRPr lang="zh-CN" altLang="en-US"/>
          </a:p>
          <a:p>
            <a:r>
              <a:rPr lang="zh-CN" altLang="en-US"/>
              <a:t>在医疗、金融等领域预训练时融入行业知识，减少重复训练成本。通过自适应API网关动态调整模型规模，服务成本降低60%21012。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成本优势的量化对比</a:t>
            </a:r>
            <a:endParaRPr lang="zh-CN" altLang="en-US"/>
          </a:p>
          <a:p>
            <a:r>
              <a:rPr lang="zh-CN" altLang="en-US"/>
              <a:t>训练成本：DeepSeek V3总成本557.6万美元，仅为Llama 3 7B模型的73%1。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推理成本：单次响应成本为行业平均的1/5，每千tokens费用低至1.6分人民币（ChatGPT-4o的1/5）1215。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边际成本：服务规模扩大时，边际成本下降斜率较传统方案陡峭32%2。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总结</a:t>
            </a:r>
            <a:endParaRPr lang="zh-CN" altLang="en-US"/>
          </a:p>
          <a:p>
            <a:r>
              <a:rPr lang="zh-CN" altLang="en-US"/>
              <a:t>DeepSeek通过技术、工程与商业模式的系统性创新，构建了从训练到推理的全链条成本优势。其核心在于减少冗余计算、提升资源利用率、降低数据依赖、强化生态协作，为行业提供了高效低成本的大模型解决方案。未来，随着神经符号系统融合等前沿技术的探索，其成本优势可能进一步扩大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5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5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7D8D-895D-4A32-BBB0-35F98E6D6D1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313A-70C0-4086-A54F-31714804A399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23BD-DE99-43EC-902A-B6E77B9C9AAB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1" y="1885950"/>
            <a:ext cx="8178800" cy="4171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E8F89-E5B4-4037-BBC4-A9DC6CB349E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1026534"/>
          </a:xfrm>
        </p:spPr>
        <p:txBody>
          <a:bodyPr>
            <a:norm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1164" y="1395663"/>
            <a:ext cx="8672242" cy="4776537"/>
          </a:xfrm>
        </p:spPr>
        <p:txBody>
          <a:bodyPr/>
          <a:lstStyle>
            <a:lvl1pPr>
              <a:lnSpc>
                <a:spcPct val="120000"/>
              </a:lnSpc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34C-10EC-4777-907D-61A0AECA8E9D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58A081-5675-4138-AFE9-08C97E24974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C103-9A6E-4BE9-9F31-D5A4E19F16C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A98E-7B8E-462E-9BC7-E6A34E4361F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07E3E42-1157-4050-9D7D-38D24B05F82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8DD9-318C-4902-B252-6AE89AFF6EC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3449-C0A4-4C64-BAF0-B49A852549A9}" type="datetime1">
              <a:rPr lang="zh-CN" altLang="en-US" smtClean="0"/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C2-5683-4E94-870E-CF1000FE3287}" type="datetime1">
              <a:rPr lang="zh-CN" altLang="en-US" smtClean="0"/>
            </a:fld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microsoft.com/office/2007/relationships/hdphoto" Target="../media/image4.wdp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53FBA3A-FA62-46D1-863C-90995178615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6639" y="2066260"/>
            <a:ext cx="7772400" cy="141436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第一章 嵌入式系统概论</a:t>
            </a:r>
            <a:endParaRPr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195" y="5258683"/>
            <a:ext cx="1203627" cy="11525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78" y="5311471"/>
            <a:ext cx="1113910" cy="11234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45" y="5311471"/>
            <a:ext cx="1250458" cy="1150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03" y="5380298"/>
            <a:ext cx="1148437" cy="1123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040" y="5459000"/>
            <a:ext cx="924238" cy="9641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196" y="5390229"/>
            <a:ext cx="1132519" cy="11410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633" y="5393454"/>
            <a:ext cx="1137777" cy="1137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空间站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DCA334C-10EC-4777-907D-61A0AECA8E9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1771650"/>
            <a:ext cx="3538220" cy="35382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40" y="2042795"/>
            <a:ext cx="4737735" cy="2995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大飞机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DCA334C-10EC-4777-907D-61A0AECA8E9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454660"/>
            <a:ext cx="4337050" cy="22332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" y="3052445"/>
            <a:ext cx="7972425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476659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上述示例特点</a:t>
            </a:r>
            <a:endParaRPr lang="en-US" altLang="zh-CN" sz="2400" dirty="0"/>
          </a:p>
          <a:p>
            <a:pPr lvl="1"/>
            <a:r>
              <a:rPr lang="zh-CN" altLang="en-US" sz="2000" dirty="0"/>
              <a:t>专用目的</a:t>
            </a:r>
            <a:endParaRPr lang="en-US" altLang="zh-CN" sz="2000" dirty="0"/>
          </a:p>
          <a:p>
            <a:pPr lvl="1"/>
            <a:r>
              <a:rPr lang="zh-CN" altLang="en-US" sz="2000" dirty="0"/>
              <a:t>软硬件为特定应用而设计</a:t>
            </a:r>
            <a:endParaRPr lang="en-US" altLang="zh-CN" sz="2000" dirty="0"/>
          </a:p>
          <a:p>
            <a:pPr lvl="1"/>
            <a:r>
              <a:rPr lang="zh-CN" altLang="en-US" sz="2000" dirty="0"/>
              <a:t>实时</a:t>
            </a:r>
            <a:endParaRPr lang="en-US" altLang="zh-CN" sz="2000" dirty="0"/>
          </a:p>
          <a:p>
            <a:r>
              <a:rPr lang="zh-CN" altLang="en-US" sz="2400" dirty="0"/>
              <a:t>嵌入式系统定义</a:t>
            </a:r>
            <a:endParaRPr lang="en-US" altLang="zh-CN" sz="2400" dirty="0"/>
          </a:p>
          <a:p>
            <a:pPr lvl="1"/>
            <a:r>
              <a:rPr lang="en-US" altLang="zh-CN" sz="2000" dirty="0"/>
              <a:t>IEEE</a:t>
            </a:r>
            <a:r>
              <a:rPr lang="zh-CN" altLang="en-US" sz="2000" dirty="0"/>
              <a:t>：用于控制、监视或者辅助操作机器或设备的装置</a:t>
            </a:r>
            <a:endParaRPr lang="en-US" altLang="zh-CN" sz="2000" dirty="0"/>
          </a:p>
          <a:p>
            <a:pPr lvl="1"/>
            <a:r>
              <a:rPr lang="zh-CN" altLang="en-US" sz="2000" dirty="0"/>
              <a:t>通常的定义：在产品内部，具有</a:t>
            </a:r>
            <a:r>
              <a:rPr lang="zh-CN" altLang="en-US" sz="2000" b="1" dirty="0">
                <a:solidFill>
                  <a:srgbClr val="FF0000"/>
                </a:solidFill>
              </a:rPr>
              <a:t>特定功能</a:t>
            </a:r>
            <a:r>
              <a:rPr lang="zh-CN" altLang="en-US" sz="2000" dirty="0"/>
              <a:t>的计算机系统。</a:t>
            </a:r>
            <a:endParaRPr lang="en-US" altLang="zh-CN" sz="2000" dirty="0"/>
          </a:p>
          <a:p>
            <a:pPr lvl="1"/>
            <a:r>
              <a:rPr lang="zh-CN" altLang="en-US" sz="2000" dirty="0">
                <a:latin typeface="+mn-ea"/>
              </a:rPr>
              <a:t>通用计算机不是嵌入式设备，但可用于嵌入式设备的开发</a:t>
            </a:r>
            <a:endParaRPr lang="en-US" altLang="zh-CN" sz="2000" dirty="0"/>
          </a:p>
          <a:p>
            <a:r>
              <a:rPr lang="zh-CN" altLang="en-US" sz="2400" dirty="0"/>
              <a:t>嵌入式系统</a:t>
            </a:r>
            <a:endParaRPr lang="en-US" altLang="zh-CN" sz="2400" dirty="0"/>
          </a:p>
          <a:p>
            <a:pPr lvl="1"/>
            <a:r>
              <a:rPr lang="zh-CN" altLang="en-US" sz="2000" dirty="0"/>
              <a:t>实时（硬实时）：</a:t>
            </a:r>
            <a:r>
              <a:rPr lang="zh-CN" altLang="zh-CN" sz="2000" dirty="0"/>
              <a:t>超过时限将产生不可接收的</a:t>
            </a:r>
            <a:r>
              <a:rPr lang="zh-CN" altLang="en-US" sz="2000" dirty="0"/>
              <a:t>结果，如机毁人亡、系统崩溃</a:t>
            </a:r>
            <a:endParaRPr lang="en-US" altLang="zh-CN" sz="2000" dirty="0"/>
          </a:p>
          <a:p>
            <a:pPr lvl="1"/>
            <a:r>
              <a:rPr lang="zh-CN" altLang="en-US" sz="2000" dirty="0"/>
              <a:t>非实时（软实时）：超过时限，可能会影响性能，但不会带来灾难性后果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DA92-3DD3-4A96-8603-D631A5BC4C1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专用性强</a:t>
            </a:r>
            <a:endParaRPr lang="en-US" altLang="zh-CN" dirty="0"/>
          </a:p>
          <a:p>
            <a:r>
              <a:rPr lang="zh-CN" altLang="en-US" dirty="0"/>
              <a:t>资源受限</a:t>
            </a:r>
            <a:endParaRPr lang="en-US" altLang="zh-CN" dirty="0"/>
          </a:p>
          <a:p>
            <a:pPr lvl="1"/>
            <a:r>
              <a:rPr lang="zh-CN" altLang="en-US" dirty="0"/>
              <a:t>许多嵌入式系统受市场约束需要低的制造成本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r>
              <a:rPr lang="zh-CN" altLang="en-US" dirty="0"/>
              <a:t>低内存</a:t>
            </a:r>
            <a:r>
              <a:rPr lang="en-US" altLang="zh-CN" dirty="0"/>
              <a:t>, </a:t>
            </a:r>
            <a:r>
              <a:rPr lang="zh-CN" altLang="en-US" dirty="0"/>
              <a:t>低端处理器等</a:t>
            </a:r>
            <a:endParaRPr lang="en-US" altLang="zh-CN" dirty="0"/>
          </a:p>
          <a:p>
            <a:r>
              <a:rPr lang="zh-CN" altLang="en-US" dirty="0"/>
              <a:t>知识集成度高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运行复杂的算法和多个算法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移动设备</a:t>
            </a:r>
            <a:r>
              <a:rPr lang="en-US" altLang="zh-CN" dirty="0"/>
              <a:t>, </a:t>
            </a:r>
            <a:r>
              <a:rPr lang="zh-CN" altLang="en-US" dirty="0"/>
              <a:t>激光打印机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提供复杂的用户界面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E425-49E4-4740-957D-60DF0CC0D20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嵌入式系统特点</a:t>
            </a:r>
            <a:r>
              <a:rPr lang="en-US" altLang="zh-CN" dirty="0"/>
              <a:t>(</a:t>
            </a:r>
            <a:r>
              <a:rPr lang="zh-CN" altLang="en-US" dirty="0"/>
              <a:t>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高实时性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在规定的时限内数据没有准备好，将中断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在规定的时限内没有获得数据，将会不安全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多速率操作（例如多媒体数据流包括视频和音频）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运行多个实时动作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以不同的速率执行</a:t>
            </a:r>
            <a:endParaRPr lang="en-US" altLang="zh-CN" dirty="0"/>
          </a:p>
          <a:p>
            <a:r>
              <a:rPr lang="zh-CN" altLang="en-US" dirty="0"/>
              <a:t>高可靠性</a:t>
            </a:r>
            <a:endParaRPr lang="en-US" altLang="zh-CN" dirty="0"/>
          </a:p>
          <a:p>
            <a:pPr lvl="1"/>
            <a:r>
              <a:rPr lang="zh-CN" altLang="en-US" dirty="0"/>
              <a:t>许多嵌入式系统工作在遥远、无人值守及恶劣环境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73CB-76C0-4E6F-ABA9-2A533293791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嵌入式系统与人工智能关系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395730"/>
            <a:ext cx="8672195" cy="4877435"/>
          </a:xfrm>
        </p:spPr>
        <p:txBody>
          <a:bodyPr>
            <a:normAutofit fontScale="60000"/>
          </a:bodyPr>
          <a:p>
            <a:pPr lvl="0"/>
            <a:r>
              <a:rPr lang="zh-CN" altLang="en-US" sz="4000"/>
              <a:t>应用场景融合</a:t>
            </a:r>
            <a:endParaRPr lang="zh-CN" altLang="en-US" sz="4000"/>
          </a:p>
          <a:p>
            <a:pPr lvl="1"/>
            <a:r>
              <a:rPr lang="zh-CN" altLang="en-US" sz="3030"/>
              <a:t>人工智能赋予嵌入式设备智能化能力，如智能家居设备实现智能语音交互</a:t>
            </a:r>
            <a:endParaRPr lang="zh-CN" altLang="en-US" sz="3030"/>
          </a:p>
          <a:p>
            <a:pPr lvl="0"/>
            <a:r>
              <a:rPr lang="zh-CN" altLang="en-US" sz="4000"/>
              <a:t>性能互补</a:t>
            </a:r>
            <a:endParaRPr lang="zh-CN" altLang="en-US" sz="4000"/>
          </a:p>
          <a:p>
            <a:pPr lvl="1"/>
            <a:r>
              <a:rPr lang="zh-CN" altLang="en-US" sz="3030"/>
              <a:t>嵌入式系统硬件针对性强，人工智能算法优化后可在其特定硬件上高效运行</a:t>
            </a:r>
            <a:r>
              <a:rPr lang="en-US" altLang="zh-CN" sz="3030"/>
              <a:t> </a:t>
            </a:r>
            <a:endParaRPr lang="zh-CN" altLang="en-US" sz="3030"/>
          </a:p>
          <a:p>
            <a:pPr lvl="0"/>
            <a:r>
              <a:rPr lang="zh-CN" altLang="en-US" sz="4000"/>
              <a:t>数据交互</a:t>
            </a:r>
            <a:endParaRPr lang="zh-CN" altLang="en-US" sz="4000"/>
          </a:p>
          <a:p>
            <a:pPr lvl="1"/>
            <a:r>
              <a:rPr lang="zh-CN" altLang="en-US" sz="3030"/>
              <a:t>嵌入式系统采集大量数据，人工智能分析处理后反馈决策，指导嵌入式系统执行 </a:t>
            </a:r>
            <a:endParaRPr lang="zh-CN" altLang="en-US" sz="3030"/>
          </a:p>
          <a:p>
            <a:pPr lvl="0"/>
            <a:r>
              <a:rPr lang="zh-CN" altLang="en-US" sz="4000"/>
              <a:t>发展推动</a:t>
            </a:r>
            <a:endParaRPr lang="zh-CN" altLang="en-US" sz="4000"/>
          </a:p>
          <a:p>
            <a:pPr lvl="1" fontAlgn="auto"/>
            <a:r>
              <a:rPr lang="zh-CN" altLang="en-US" sz="3030"/>
              <a:t>人工智能发展促使嵌入式系统升级，以满足更高算力需求；嵌入式系统的普及为人工智能提供更多应用平台。 </a:t>
            </a:r>
            <a:endParaRPr lang="zh-CN" altLang="en-US" sz="303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DCA334C-10EC-4777-907D-61A0AECA8E9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嵌入式系统助力人工智能的挑战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auto">
              <a:lnSpc>
                <a:spcPct val="110000"/>
              </a:lnSpc>
            </a:pPr>
            <a:r>
              <a:rPr lang="zh-CN" altLang="en-US" sz="2000"/>
              <a:t>硬件资源局限</a:t>
            </a:r>
            <a:endParaRPr lang="zh-CN" altLang="en-US" sz="2000"/>
          </a:p>
          <a:p>
            <a:pPr lvl="1" fontAlgn="auto">
              <a:lnSpc>
                <a:spcPct val="110000"/>
              </a:lnSpc>
            </a:pPr>
            <a:r>
              <a:rPr lang="zh-CN" altLang="en-US" sz="1800"/>
              <a:t>嵌入式设备通常内存、存储与算力有限，而人工智能模型计算与存储需求大。</a:t>
            </a:r>
            <a:endParaRPr lang="zh-CN" altLang="en-US" sz="1800"/>
          </a:p>
          <a:p>
            <a:pPr lvl="0" fontAlgn="auto">
              <a:lnSpc>
                <a:spcPct val="110000"/>
              </a:lnSpc>
            </a:pPr>
            <a:r>
              <a:rPr lang="zh-CN" altLang="en-US" sz="2000"/>
              <a:t>能耗控制</a:t>
            </a:r>
            <a:endParaRPr lang="zh-CN" altLang="en-US" sz="2000"/>
          </a:p>
          <a:p>
            <a:pPr lvl="1" fontAlgn="auto">
              <a:lnSpc>
                <a:spcPct val="110000"/>
              </a:lnSpc>
            </a:pPr>
            <a:r>
              <a:rPr lang="zh-CN" altLang="en-US" sz="1800"/>
              <a:t>许多嵌入式设备电池供电，人工智能运算能耗高，平衡 AI 性能与功耗是难题</a:t>
            </a:r>
            <a:r>
              <a:rPr lang="en-US" altLang="zh-CN" sz="1800"/>
              <a:t> </a:t>
            </a:r>
            <a:endParaRPr lang="zh-CN" altLang="en-US" sz="1800"/>
          </a:p>
          <a:p>
            <a:pPr fontAlgn="auto">
              <a:lnSpc>
                <a:spcPct val="110000"/>
              </a:lnSpc>
            </a:pPr>
            <a:r>
              <a:rPr lang="zh-CN" altLang="en-US" sz="2000"/>
              <a:t>算法优化难</a:t>
            </a:r>
            <a:endParaRPr lang="zh-CN" altLang="en-US" sz="2000"/>
          </a:p>
          <a:p>
            <a:pPr lvl="1" fontAlgn="auto">
              <a:lnSpc>
                <a:spcPct val="110000"/>
              </a:lnSpc>
            </a:pPr>
            <a:r>
              <a:rPr lang="zh-CN" altLang="en-US" sz="1800"/>
              <a:t>针对嵌入式系统特点优化 AI 算法，减少计算量与内存占用，同时维持精度</a:t>
            </a:r>
            <a:endParaRPr lang="zh-CN" altLang="en-US" sz="1800"/>
          </a:p>
          <a:p>
            <a:pPr fontAlgn="auto">
              <a:lnSpc>
                <a:spcPct val="110000"/>
              </a:lnSpc>
            </a:pPr>
            <a:r>
              <a:rPr lang="zh-CN" altLang="en-US" sz="2000"/>
              <a:t>实时性要求高</a:t>
            </a:r>
            <a:endParaRPr lang="zh-CN" altLang="en-US" sz="2000"/>
          </a:p>
          <a:p>
            <a:pPr lvl="1" fontAlgn="auto">
              <a:lnSpc>
                <a:spcPct val="110000"/>
              </a:lnSpc>
            </a:pPr>
            <a:r>
              <a:rPr lang="zh-CN" altLang="en-US" sz="1800"/>
              <a:t>在工业控制、自动驾驶等场景，嵌入式系统搭载的 AI 需实时处理数据并响应</a:t>
            </a:r>
            <a:endParaRPr lang="zh-CN" altLang="en-US" sz="1800"/>
          </a:p>
          <a:p>
            <a:pPr fontAlgn="auto">
              <a:lnSpc>
                <a:spcPct val="110000"/>
              </a:lnSpc>
            </a:pPr>
            <a:r>
              <a:rPr lang="zh-CN" altLang="en-US" sz="2000"/>
              <a:t>开发与部署复杂</a:t>
            </a:r>
            <a:endParaRPr lang="zh-CN" altLang="en-US" sz="2000"/>
          </a:p>
          <a:p>
            <a:pPr lvl="1" fontAlgn="auto">
              <a:lnSpc>
                <a:spcPct val="110000"/>
              </a:lnSpc>
            </a:pPr>
            <a:r>
              <a:rPr lang="zh-CN" altLang="en-US" sz="1800"/>
              <a:t>涉及硬件、软件、算法多领域知识，开发人员需具备跨领域能力。</a:t>
            </a:r>
            <a:endParaRPr lang="zh-CN" altLang="en-US" sz="18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DCA334C-10EC-4777-907D-61A0AECA8E9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deepseek </a:t>
            </a:r>
            <a:r>
              <a:rPr lang="zh-CN" altLang="en-US"/>
              <a:t>为什么费用低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模型架构创新：降低计算资源需求</a:t>
            </a:r>
            <a:endParaRPr lang="zh-CN" altLang="en-US"/>
          </a:p>
          <a:p>
            <a:pPr lvl="1"/>
            <a:r>
              <a:rPr lang="zh-CN" altLang="en-US"/>
              <a:t>FP8精度与高效注意力机制</a:t>
            </a:r>
            <a:endParaRPr lang="zh-CN" altLang="en-US"/>
          </a:p>
          <a:p>
            <a:pPr lvl="1"/>
            <a:r>
              <a:rPr lang="zh-CN" altLang="en-US"/>
              <a:t>稀疏混合专家模型（MoE）优化</a:t>
            </a:r>
            <a:endParaRPr lang="zh-CN" altLang="en-US"/>
          </a:p>
          <a:p>
            <a:pPr lvl="0"/>
            <a:r>
              <a:rPr lang="zh-CN" altLang="en-US"/>
              <a:t>训练策略优化：提升收敛效率与数据利用率</a:t>
            </a:r>
            <a:endParaRPr lang="zh-CN" altLang="en-US"/>
          </a:p>
          <a:p>
            <a:pPr lvl="1"/>
            <a:r>
              <a:rPr lang="zh-CN" altLang="en-US"/>
              <a:t>多token预测（MTP）技术</a:t>
            </a:r>
            <a:endParaRPr lang="zh-CN" altLang="en-US"/>
          </a:p>
          <a:p>
            <a:pPr lvl="1"/>
            <a:r>
              <a:rPr lang="zh-CN" altLang="en-US"/>
              <a:t>动态课程学习与数据去重</a:t>
            </a:r>
            <a:endParaRPr lang="zh-CN" altLang="en-US"/>
          </a:p>
          <a:p>
            <a:pPr lvl="1"/>
            <a:r>
              <a:rPr lang="zh-CN" altLang="en-US"/>
              <a:t>强化学习辅助后训练</a:t>
            </a:r>
            <a:endParaRPr lang="zh-CN" altLang="en-US"/>
          </a:p>
          <a:p>
            <a:pPr lvl="0"/>
            <a:r>
              <a:rPr lang="zh-CN" altLang="en-US"/>
              <a:t>工程与硬件协同优化：最大化资源效能</a:t>
            </a:r>
            <a:endParaRPr lang="zh-CN" altLang="en-US"/>
          </a:p>
          <a:p>
            <a:pPr lvl="1"/>
            <a:r>
              <a:rPr lang="zh-CN" altLang="en-US"/>
              <a:t>定制化AI芯片与分布式系统</a:t>
            </a:r>
            <a:endParaRPr lang="zh-CN" altLang="en-US"/>
          </a:p>
          <a:p>
            <a:pPr lvl="1"/>
            <a:r>
              <a:rPr lang="zh-CN" altLang="en-US"/>
              <a:t>绿色计算体系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DCA334C-10EC-4777-907D-61A0AECA8E9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deepseek </a:t>
            </a:r>
            <a:r>
              <a:rPr lang="zh-CN" altLang="en-US"/>
              <a:t>为什么费用低（续）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066165"/>
            <a:ext cx="8672195" cy="5205730"/>
          </a:xfrm>
        </p:spPr>
        <p:txBody>
          <a:bodyPr>
            <a:normAutofit fontScale="50000"/>
          </a:bodyPr>
          <a:p>
            <a:pPr lvl="0"/>
            <a:r>
              <a:rPr lang="zh-CN" altLang="en-US" sz="4400"/>
              <a:t>数据与成本管理策略</a:t>
            </a:r>
            <a:endParaRPr lang="zh-CN" altLang="en-US" sz="4400"/>
          </a:p>
          <a:p>
            <a:pPr lvl="1"/>
            <a:r>
              <a:rPr lang="zh-CN" altLang="en-US" sz="3600"/>
              <a:t>实时数据价值评估</a:t>
            </a:r>
            <a:endParaRPr lang="zh-CN" altLang="en-US" sz="3600"/>
          </a:p>
          <a:p>
            <a:pPr lvl="1"/>
            <a:r>
              <a:rPr lang="zh-CN" altLang="en-US" sz="3600"/>
              <a:t>结构化稀疏蒸馏与混合精度</a:t>
            </a:r>
            <a:endParaRPr lang="zh-CN" altLang="en-US"/>
          </a:p>
          <a:p>
            <a:pPr lvl="0"/>
            <a:r>
              <a:rPr lang="zh-CN" altLang="en-US" sz="4400"/>
              <a:t>开源与商业模式：生态共建与成本分摊</a:t>
            </a:r>
            <a:endParaRPr lang="zh-CN" altLang="en-US" sz="4400"/>
          </a:p>
          <a:p>
            <a:pPr lvl="1"/>
            <a:r>
              <a:rPr lang="zh-CN" altLang="en-US" sz="3600"/>
              <a:t>开源策略与社区协作</a:t>
            </a:r>
            <a:endParaRPr lang="zh-CN" altLang="en-US" sz="3600"/>
          </a:p>
          <a:p>
            <a:pPr lvl="1"/>
            <a:r>
              <a:rPr lang="zh-CN" altLang="en-US" sz="3600"/>
              <a:t>垂直领域定制与MaaS生态</a:t>
            </a:r>
            <a:endParaRPr lang="zh-CN" altLang="en-US"/>
          </a:p>
          <a:p>
            <a:pPr lvl="0"/>
            <a:r>
              <a:rPr lang="zh-CN" altLang="en-US" sz="4400"/>
              <a:t>成本优势的量化对比</a:t>
            </a:r>
            <a:endParaRPr lang="zh-CN" altLang="en-US" sz="4400"/>
          </a:p>
          <a:p>
            <a:pPr lvl="1"/>
            <a:r>
              <a:rPr lang="zh-CN" altLang="en-US" sz="3600"/>
              <a:t>训练成本：DeepSeek V3总成本557.6万美元，仅为Llama 3 7B模型的73%</a:t>
            </a:r>
            <a:endParaRPr lang="zh-CN" altLang="en-US" sz="3600"/>
          </a:p>
          <a:p>
            <a:pPr lvl="1"/>
            <a:r>
              <a:rPr lang="zh-CN" altLang="en-US" sz="3600"/>
              <a:t>推理成本：单次响应成本为行业平均的1/5，每千tokens费用低至1.6分人民币（是ChatGPT-4o的1/5）</a:t>
            </a:r>
            <a:endParaRPr lang="zh-CN" altLang="en-US" sz="3600"/>
          </a:p>
          <a:p>
            <a:pPr lvl="1"/>
            <a:r>
              <a:rPr lang="zh-CN" altLang="en-US" sz="3600"/>
              <a:t>边际成本：服务规模扩大时，边际成本下降斜率较传统方案陡峭32%</a:t>
            </a:r>
            <a:endParaRPr lang="zh-CN" altLang="en-US" sz="36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DCA334C-10EC-4777-907D-61A0AECA8E9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嵌入式系统组成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嵌入式系统</a:t>
            </a:r>
            <a:r>
              <a:rPr lang="zh-CN" altLang="en-US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zh-CN" b="1" kern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</a:t>
            </a:r>
            <a:r>
              <a:rPr lang="en-US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zh-CN" altLang="en-US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包括</a:t>
            </a:r>
            <a:r>
              <a:rPr lang="zh-CN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核心处理器以及外围器件组成</a:t>
            </a:r>
            <a:endParaRPr lang="en-US" altLang="zh-CN" b="1" kern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</a:t>
            </a:r>
            <a:r>
              <a:rPr lang="en-US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zh-CN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包括固件、操作系统、中间件和应用程序</a:t>
            </a:r>
            <a:endParaRPr lang="zh-CN" altLang="zh-CN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92" y="3596353"/>
            <a:ext cx="2741744" cy="266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495200" y="3553039"/>
            <a:ext cx="5411857" cy="2867639"/>
            <a:chOff x="1943100" y="2114550"/>
            <a:chExt cx="5486400" cy="3429000"/>
          </a:xfrm>
        </p:grpSpPr>
        <p:sp>
          <p:nvSpPr>
            <p:cNvPr id="7" name="Rectangle 19"/>
            <p:cNvSpPr>
              <a:spLocks noChangeArrowheads="1"/>
            </p:cNvSpPr>
            <p:nvPr/>
          </p:nvSpPr>
          <p:spPr bwMode="auto">
            <a:xfrm>
              <a:off x="1943100" y="2114550"/>
              <a:ext cx="5486400" cy="34290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2338388" y="3309938"/>
              <a:ext cx="1019175" cy="1019175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CPU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167188" y="4224338"/>
              <a:ext cx="733425" cy="1133475"/>
            </a:xfrm>
            <a:prstGeom prst="rect">
              <a:avLst/>
            </a:prstGeom>
            <a:solidFill>
              <a:srgbClr val="FF0033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mem</a:t>
              </a:r>
              <a:endParaRPr lang="en-US" altLang="zh-CN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4162425" y="3248025"/>
              <a:ext cx="742950" cy="8572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input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4162425" y="2390775"/>
              <a:ext cx="742950" cy="7429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</a:rPr>
                <a:t>output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3762375" y="2506663"/>
              <a:ext cx="0" cy="2741612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3363913" y="3819525"/>
              <a:ext cx="398462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3763963" y="2847975"/>
              <a:ext cx="398462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3763963" y="3705225"/>
              <a:ext cx="398462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3763963" y="4676775"/>
              <a:ext cx="398462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2228850" y="2343150"/>
              <a:ext cx="3067050" cy="30670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lg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4906963" y="2733675"/>
              <a:ext cx="969962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>
              <a:off x="4906963" y="3590925"/>
              <a:ext cx="969962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5881688" y="2566988"/>
              <a:ext cx="1247775" cy="50482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analog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5881688" y="3367088"/>
              <a:ext cx="1247775" cy="50482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analog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2281237" y="4557713"/>
              <a:ext cx="1149259" cy="772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</a:rPr>
                <a:t>embedded</a:t>
              </a:r>
              <a:endParaRPr lang="en-US" altLang="zh-CN" sz="18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</a:rPr>
                <a:t>computer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23" name="日期占位符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135FC-79B2-4727-828A-6C0A93560AEF}" type="datetime1">
              <a:rPr lang="zh-CN" altLang="en-US" smtClean="0"/>
            </a:fld>
            <a:endParaRPr lang="zh-CN" altLang="en-US"/>
          </a:p>
        </p:txBody>
      </p:sp>
      <p:sp>
        <p:nvSpPr>
          <p:cNvPr id="24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嵌入式系统概念</a:t>
            </a:r>
            <a:endParaRPr lang="en-US" altLang="zh-CN" dirty="0"/>
          </a:p>
          <a:p>
            <a:r>
              <a:rPr lang="zh-CN" altLang="en-US" dirty="0"/>
              <a:t>嵌入式系统组成</a:t>
            </a:r>
            <a:endParaRPr lang="en-US" altLang="zh-CN" dirty="0"/>
          </a:p>
          <a:p>
            <a:r>
              <a:rPr lang="zh-CN" altLang="en-US" dirty="0"/>
              <a:t>嵌入式系统设计</a:t>
            </a:r>
            <a:endParaRPr lang="en-US" altLang="zh-CN" dirty="0"/>
          </a:p>
          <a:p>
            <a:r>
              <a:rPr lang="zh-CN" altLang="en-US" dirty="0"/>
              <a:t>嵌入式系统发展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BCBC9-840F-4D19-B15D-7712C392CC9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嵌入式系统组成</a:t>
            </a:r>
            <a:r>
              <a:rPr lang="en-US" altLang="zh-CN" dirty="0"/>
              <a:t>--</a:t>
            </a:r>
            <a:r>
              <a:rPr lang="zh-CN" altLang="en-US" dirty="0"/>
              <a:t>硬件结构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5287616"/>
            <a:ext cx="8672242" cy="151775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片上系统（</a:t>
            </a:r>
            <a:r>
              <a:rPr lang="en-US" altLang="zh-CN" sz="2800" dirty="0"/>
              <a:t>SOC</a:t>
            </a:r>
            <a:r>
              <a:rPr lang="zh-CN" altLang="en-US" sz="2800" dirty="0"/>
              <a:t>）：集成</a:t>
            </a:r>
            <a:r>
              <a:rPr lang="en-US" altLang="zh-CN" sz="2800" dirty="0"/>
              <a:t>RAM</a:t>
            </a:r>
            <a:r>
              <a:rPr lang="zh-CN" altLang="en-US" sz="2800" dirty="0"/>
              <a:t>、</a:t>
            </a:r>
            <a:r>
              <a:rPr lang="en-US" altLang="zh-CN" sz="2800" dirty="0"/>
              <a:t>ROM</a:t>
            </a:r>
            <a:r>
              <a:rPr lang="zh-CN" altLang="en-US" sz="2800" dirty="0"/>
              <a:t>、通信、</a:t>
            </a:r>
            <a:r>
              <a:rPr lang="en-US" altLang="zh-CN" sz="2800" dirty="0"/>
              <a:t>I/O </a:t>
            </a:r>
            <a:r>
              <a:rPr lang="zh-CN" altLang="en-US" sz="2800" dirty="0"/>
              <a:t>等外设，从而简化了系统设计，提高了产品的可靠性</a:t>
            </a:r>
            <a:endParaRPr lang="zh-CN" altLang="en-US" sz="2800" dirty="0"/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62" y="1309035"/>
            <a:ext cx="8018875" cy="36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5FCD-B54D-4D7A-BF8D-6F3131151045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嵌入式微处理器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特点</a:t>
            </a:r>
            <a:endParaRPr lang="zh-CN" altLang="en-US" dirty="0"/>
          </a:p>
          <a:p>
            <a:pPr lvl="1"/>
            <a:r>
              <a:rPr lang="zh-CN" altLang="en-US" dirty="0"/>
              <a:t>处理速度快</a:t>
            </a:r>
            <a:endParaRPr lang="en-US" altLang="zh-CN" dirty="0"/>
          </a:p>
          <a:p>
            <a:pPr lvl="1"/>
            <a:r>
              <a:rPr lang="zh-CN" altLang="en-US" dirty="0"/>
              <a:t>功耗低</a:t>
            </a:r>
            <a:endParaRPr lang="en-US" altLang="zh-CN" dirty="0"/>
          </a:p>
          <a:p>
            <a:pPr lvl="2"/>
            <a:r>
              <a:rPr lang="zh-CN" altLang="en-US" dirty="0"/>
              <a:t>不仅要求低功耗，还需具有管理外设功耗的能力</a:t>
            </a:r>
            <a:endParaRPr lang="en-US" altLang="zh-CN" dirty="0"/>
          </a:p>
          <a:p>
            <a:pPr lvl="1"/>
            <a:r>
              <a:rPr lang="zh-CN" altLang="en-US" dirty="0"/>
              <a:t>接口丰富，</a:t>
            </a:r>
            <a:r>
              <a:rPr lang="en-US" altLang="zh-CN" dirty="0"/>
              <a:t>I/O</a:t>
            </a:r>
            <a:r>
              <a:rPr lang="zh-CN" altLang="en-US" dirty="0"/>
              <a:t>能力强</a:t>
            </a:r>
            <a:endParaRPr lang="en-US" altLang="zh-CN" dirty="0"/>
          </a:p>
          <a:p>
            <a:pPr lvl="1"/>
            <a:r>
              <a:rPr lang="zh-CN" altLang="en-US" dirty="0"/>
              <a:t>可靠性高，经常工作在无人值守的环境</a:t>
            </a:r>
            <a:endParaRPr lang="en-US" altLang="zh-CN" dirty="0"/>
          </a:p>
          <a:p>
            <a:pPr lvl="1"/>
            <a:r>
              <a:rPr lang="zh-CN" altLang="en-US" dirty="0"/>
              <a:t>生命周期长</a:t>
            </a:r>
            <a:endParaRPr lang="en-US" altLang="zh-CN" dirty="0"/>
          </a:p>
          <a:p>
            <a:pPr lvl="2"/>
            <a:r>
              <a:rPr lang="zh-CN" altLang="en-US" dirty="0"/>
              <a:t>应用需求比较稳定，长时间内不发生变化</a:t>
            </a:r>
            <a:endParaRPr lang="en-US" altLang="zh-CN" dirty="0"/>
          </a:p>
          <a:p>
            <a:pPr lvl="1"/>
            <a:r>
              <a:rPr lang="zh-CN" altLang="en-US" dirty="0"/>
              <a:t>产品系列化</a:t>
            </a:r>
            <a:endParaRPr lang="en-US" altLang="zh-CN" dirty="0"/>
          </a:p>
          <a:p>
            <a:pPr lvl="2"/>
            <a:r>
              <a:rPr lang="zh-CN" altLang="en-US" dirty="0"/>
              <a:t>呈现出系列化、家族化的特征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4D21-3BE1-45FE-BEFF-6C2ABF43278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嵌入式微处理器分类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64623"/>
            <a:ext cx="8672242" cy="477653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指令集特点</a:t>
            </a:r>
            <a:endParaRPr lang="en-US" altLang="zh-CN" dirty="0"/>
          </a:p>
          <a:p>
            <a:pPr lvl="1"/>
            <a:r>
              <a:rPr lang="zh-CN" altLang="en-US" dirty="0"/>
              <a:t>复杂指令集处理器（</a:t>
            </a:r>
            <a:r>
              <a:rPr lang="en-US" altLang="zh-CN" dirty="0"/>
              <a:t>CISC</a:t>
            </a:r>
            <a:r>
              <a:rPr lang="zh-CN" altLang="en-US" dirty="0"/>
              <a:t>）和精简指令集处理器（</a:t>
            </a:r>
            <a:r>
              <a:rPr lang="en-US" altLang="zh-CN" dirty="0"/>
              <a:t>RISC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处理器字长</a:t>
            </a:r>
            <a:endParaRPr lang="en-US" altLang="zh-CN" dirty="0"/>
          </a:p>
          <a:p>
            <a:pPr lvl="1"/>
            <a:r>
              <a:rPr lang="en-US" altLang="zh-CN" dirty="0"/>
              <a:t>4</a:t>
            </a:r>
            <a:r>
              <a:rPr lang="zh-CN" altLang="en-US" dirty="0"/>
              <a:t>位、</a:t>
            </a:r>
            <a:r>
              <a:rPr lang="en-US" altLang="zh-CN" dirty="0"/>
              <a:t>8</a:t>
            </a:r>
            <a:r>
              <a:rPr lang="zh-CN" altLang="en-US" dirty="0"/>
              <a:t>位、</a:t>
            </a:r>
            <a:r>
              <a:rPr lang="en-US" altLang="zh-CN" dirty="0"/>
              <a:t>16</a:t>
            </a:r>
            <a:r>
              <a:rPr lang="zh-CN" altLang="en-US" dirty="0"/>
              <a:t>位、</a:t>
            </a:r>
            <a:r>
              <a:rPr lang="en-US" altLang="zh-CN" dirty="0"/>
              <a:t>32</a:t>
            </a:r>
            <a:r>
              <a:rPr lang="zh-CN" altLang="en-US" dirty="0"/>
              <a:t>位、</a:t>
            </a:r>
            <a:r>
              <a:rPr lang="en-US" altLang="zh-CN" dirty="0"/>
              <a:t>64</a:t>
            </a:r>
            <a:r>
              <a:rPr lang="zh-CN" altLang="en-US" dirty="0"/>
              <a:t>位和</a:t>
            </a:r>
            <a:r>
              <a:rPr lang="en-US" altLang="zh-CN" dirty="0"/>
              <a:t>128</a:t>
            </a:r>
            <a:r>
              <a:rPr lang="zh-CN" altLang="en-US" dirty="0"/>
              <a:t>位处理器</a:t>
            </a:r>
            <a:endParaRPr lang="en-US" altLang="zh-CN" dirty="0"/>
          </a:p>
          <a:p>
            <a:r>
              <a:rPr lang="zh-CN" altLang="en-US" dirty="0"/>
              <a:t>内部总线结构和功能特点</a:t>
            </a:r>
            <a:endParaRPr lang="en-US" altLang="zh-CN" dirty="0"/>
          </a:p>
          <a:p>
            <a:pPr lvl="1"/>
            <a:r>
              <a:rPr lang="zh-CN" altLang="en-US" dirty="0"/>
              <a:t>冯</a:t>
            </a:r>
            <a:r>
              <a:rPr lang="en-US" altLang="zh-CN" dirty="0"/>
              <a:t>.</a:t>
            </a:r>
            <a:r>
              <a:rPr lang="zh-CN" altLang="en-US" dirty="0"/>
              <a:t>诺依曼结构（</a:t>
            </a:r>
            <a:r>
              <a:rPr lang="en-US" altLang="zh-CN" dirty="0"/>
              <a:t>Von Neumann 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哈佛结构（</a:t>
            </a:r>
            <a:r>
              <a:rPr lang="en-US" altLang="zh-CN" dirty="0"/>
              <a:t>Harvard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3B3-F731-4963-98A1-762B7D3EC90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嵌入式微处理器组成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内核：运算和控制单元、总线、存储管理单元及异常管理单元</a:t>
            </a:r>
            <a:endParaRPr lang="en-US" altLang="zh-CN" sz="2800" dirty="0"/>
          </a:p>
          <a:p>
            <a:r>
              <a:rPr lang="zh-CN" altLang="en-US" sz="2800" dirty="0"/>
              <a:t>片内存储资源，集成高速</a:t>
            </a:r>
            <a:r>
              <a:rPr lang="en-US" altLang="zh-CN" sz="2800" dirty="0"/>
              <a:t>RAM</a:t>
            </a:r>
            <a:r>
              <a:rPr lang="zh-CN" altLang="en-US" sz="2800" dirty="0"/>
              <a:t>，有些</a:t>
            </a:r>
            <a:r>
              <a:rPr lang="en-US" altLang="zh-CN" sz="2800" dirty="0"/>
              <a:t>MCU </a:t>
            </a:r>
            <a:r>
              <a:rPr lang="zh-CN" altLang="en-US" sz="2800" dirty="0"/>
              <a:t>和 </a:t>
            </a:r>
            <a:r>
              <a:rPr lang="en-US" altLang="zh-CN" sz="2800" dirty="0"/>
              <a:t>SOC </a:t>
            </a:r>
            <a:r>
              <a:rPr lang="zh-CN" altLang="en-US" sz="2800" dirty="0"/>
              <a:t>内置 </a:t>
            </a:r>
            <a:r>
              <a:rPr lang="en-US" altLang="zh-CN" sz="2800" dirty="0"/>
              <a:t>ROM </a:t>
            </a:r>
            <a:r>
              <a:rPr lang="zh-CN" altLang="en-US" sz="2800" dirty="0"/>
              <a:t>或 </a:t>
            </a:r>
            <a:r>
              <a:rPr lang="en-US" altLang="zh-CN" sz="2800" dirty="0"/>
              <a:t>Flash ROM</a:t>
            </a:r>
            <a:endParaRPr lang="en-US" altLang="zh-CN" sz="2800" dirty="0"/>
          </a:p>
          <a:p>
            <a:r>
              <a:rPr lang="zh-CN" altLang="en-US" sz="2800" dirty="0"/>
              <a:t>外设：外设控制器、通信、人机交互、信号</a:t>
            </a:r>
            <a:r>
              <a:rPr lang="en-US" altLang="zh-CN" sz="2800" dirty="0"/>
              <a:t>I/O</a:t>
            </a:r>
            <a:endParaRPr lang="en-US" altLang="zh-CN" sz="2800" dirty="0"/>
          </a:p>
          <a:p>
            <a:r>
              <a:rPr lang="zh-CN" altLang="en-US" sz="2800" dirty="0"/>
              <a:t>电源：正常电压、耐受电压范围、最大电流</a:t>
            </a:r>
            <a:endParaRPr lang="en-US" altLang="zh-CN" sz="2800" dirty="0"/>
          </a:p>
          <a:p>
            <a:r>
              <a:rPr lang="zh-CN" altLang="en-US" sz="2800" dirty="0"/>
              <a:t>封装形式：尺寸、外形、引脚方式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6AA8-5BEA-4AC0-A816-F8592DAD18F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嵌入式微处理器组成</a:t>
            </a:r>
            <a:r>
              <a:rPr lang="en-US" altLang="zh-CN" dirty="0"/>
              <a:t>-</a:t>
            </a:r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爱特梅尔</a:t>
            </a:r>
            <a:r>
              <a:rPr lang="en-US" altLang="zh-CN" dirty="0" err="1"/>
              <a:t>Attiny</a:t>
            </a:r>
            <a:r>
              <a:rPr lang="zh-CN" altLang="en-US" dirty="0"/>
              <a:t>一款微处理器特性：</a:t>
            </a:r>
            <a:endParaRPr lang="zh-CN" altLang="en-US" dirty="0"/>
          </a:p>
          <a:p>
            <a:pPr lvl="1">
              <a:spcBef>
                <a:spcPts val="0"/>
              </a:spcBef>
            </a:pPr>
            <a:r>
              <a:rPr lang="en-US" altLang="zh-CN" dirty="0"/>
              <a:t>RISC</a:t>
            </a:r>
            <a:r>
              <a:rPr lang="zh-CN" altLang="en-US" dirty="0"/>
              <a:t>架构</a:t>
            </a:r>
            <a:endParaRPr lang="zh-CN" altLang="en-US" dirty="0"/>
          </a:p>
          <a:p>
            <a:pPr lvl="1">
              <a:spcBef>
                <a:spcPts val="0"/>
              </a:spcBef>
            </a:pPr>
            <a:r>
              <a:rPr lang="en-US" altLang="zh-CN" dirty="0"/>
              <a:t>120</a:t>
            </a:r>
            <a:r>
              <a:rPr lang="zh-CN" altLang="en-US" dirty="0"/>
              <a:t>条指令，</a:t>
            </a:r>
            <a:r>
              <a:rPr lang="en-US" altLang="zh-CN" dirty="0"/>
              <a:t>32X8</a:t>
            </a:r>
            <a:r>
              <a:rPr lang="zh-CN" altLang="en-US" dirty="0"/>
              <a:t>个通用寄存器，完全静态操作。</a:t>
            </a:r>
            <a:endParaRPr lang="zh-CN" altLang="en-US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非易失性程序和数据存储器。</a:t>
            </a:r>
            <a:endParaRPr lang="zh-CN" altLang="en-US" dirty="0"/>
          </a:p>
          <a:p>
            <a:pPr lvl="2">
              <a:spcBef>
                <a:spcPts val="0"/>
              </a:spcBef>
            </a:pPr>
            <a:r>
              <a:rPr lang="en-US" altLang="zh-CN" dirty="0"/>
              <a:t>2K</a:t>
            </a:r>
            <a:r>
              <a:rPr lang="zh-CN" altLang="en-US" dirty="0"/>
              <a:t>系统可编程程序 </a:t>
            </a:r>
            <a:r>
              <a:rPr lang="en-US" altLang="zh-CN" dirty="0"/>
              <a:t>FLASH, 128 Bytes </a:t>
            </a:r>
            <a:r>
              <a:rPr lang="zh-CN" altLang="en-US" dirty="0"/>
              <a:t>片内</a:t>
            </a:r>
            <a:r>
              <a:rPr lang="en-US" altLang="zh-CN" dirty="0"/>
              <a:t>SRAM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外设</a:t>
            </a:r>
            <a:endParaRPr lang="zh-CN" altLang="en-US" dirty="0"/>
          </a:p>
          <a:p>
            <a:pPr lvl="2">
              <a:spcBef>
                <a:spcPts val="0"/>
              </a:spcBef>
            </a:pP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8</a:t>
            </a:r>
            <a:r>
              <a:rPr lang="zh-CN" altLang="en-US" dirty="0"/>
              <a:t>位定时</a:t>
            </a:r>
            <a:r>
              <a:rPr lang="en-US" altLang="zh-CN" dirty="0"/>
              <a:t>/</a:t>
            </a:r>
            <a:r>
              <a:rPr lang="zh-CN" altLang="en-US" dirty="0"/>
              <a:t>计数器，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UART</a:t>
            </a:r>
            <a:r>
              <a:rPr lang="zh-CN" altLang="en-US" dirty="0"/>
              <a:t>接口，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10bit A/D</a:t>
            </a:r>
            <a:r>
              <a:rPr lang="zh-CN" altLang="en-US" dirty="0"/>
              <a:t>转换器，</a:t>
            </a:r>
            <a:r>
              <a:rPr lang="en-US" altLang="zh-CN" dirty="0"/>
              <a:t>1</a:t>
            </a:r>
            <a:r>
              <a:rPr lang="zh-CN" altLang="en-US" dirty="0"/>
              <a:t>个可编程</a:t>
            </a:r>
            <a:r>
              <a:rPr lang="en-US" altLang="zh-CN" dirty="0"/>
              <a:t>Watchdog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个模拟比较器，在线调试系统，内部振荡器，上电复位电路， </a:t>
            </a:r>
            <a:r>
              <a:rPr lang="en-US" altLang="zh-CN" dirty="0"/>
              <a:t>6</a:t>
            </a:r>
            <a:r>
              <a:rPr lang="zh-CN" altLang="en-US" dirty="0"/>
              <a:t>个可编程</a:t>
            </a:r>
            <a:r>
              <a:rPr lang="en-US" altLang="zh-CN" dirty="0"/>
              <a:t>I/O</a:t>
            </a:r>
            <a:r>
              <a:rPr lang="zh-CN" altLang="en-US" dirty="0"/>
              <a:t>口。</a:t>
            </a:r>
            <a:endParaRPr lang="zh-CN" altLang="en-US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封装</a:t>
            </a:r>
            <a:endParaRPr lang="zh-CN" altLang="en-US" dirty="0"/>
          </a:p>
          <a:p>
            <a:pPr lvl="2">
              <a:spcBef>
                <a:spcPts val="0"/>
              </a:spcBef>
            </a:pPr>
            <a:r>
              <a:rPr lang="en-US" altLang="zh-CN" dirty="0"/>
              <a:t>8-pin PDIP, 8-pin SOIC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工作电压和功耗</a:t>
            </a:r>
            <a:endParaRPr lang="zh-CN" altLang="en-US" dirty="0"/>
          </a:p>
          <a:p>
            <a:pPr lvl="2">
              <a:spcBef>
                <a:spcPts val="0"/>
              </a:spcBef>
            </a:pPr>
            <a:r>
              <a:rPr lang="en-US" altLang="zh-CN" dirty="0"/>
              <a:t>1.8-5.5V</a:t>
            </a:r>
            <a:r>
              <a:rPr lang="zh-CN" altLang="en-US" dirty="0"/>
              <a:t>， </a:t>
            </a:r>
            <a:r>
              <a:rPr lang="en-US" altLang="zh-CN" dirty="0"/>
              <a:t>1MHZ, 1.8V: 300uA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速度</a:t>
            </a:r>
            <a:endParaRPr lang="zh-CN" altLang="en-US" dirty="0"/>
          </a:p>
          <a:p>
            <a:pPr lvl="2">
              <a:spcBef>
                <a:spcPts val="0"/>
              </a:spcBef>
            </a:pPr>
            <a:r>
              <a:rPr lang="en-US" altLang="zh-CN" dirty="0"/>
              <a:t>0-4MHZ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BBFE-582D-45F9-8CB3-6975EAA503A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9025" y="4311015"/>
            <a:ext cx="3028950" cy="21812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嵌入式操作系统</a:t>
            </a:r>
            <a:endParaRPr lang="en-US" altLang="zh-CN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36488" y="1232452"/>
            <a:ext cx="8826918" cy="534304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000" dirty="0"/>
              <a:t>应用对系统响应时限的要求</a:t>
            </a:r>
            <a:endParaRPr lang="en-US" altLang="zh-CN" sz="3000" dirty="0"/>
          </a:p>
          <a:p>
            <a:pPr lvl="1"/>
            <a:r>
              <a:rPr lang="zh-CN" altLang="en-US" dirty="0"/>
              <a:t>实时操作系统</a:t>
            </a:r>
            <a:endParaRPr lang="en-US" altLang="zh-CN" dirty="0"/>
          </a:p>
          <a:p>
            <a:pPr lvl="2"/>
            <a:r>
              <a:rPr lang="zh-CN" altLang="en-US" dirty="0"/>
              <a:t>必须在限定的时间内完成任务调度和任务执行</a:t>
            </a:r>
            <a:endParaRPr lang="en-US" altLang="zh-CN" dirty="0"/>
          </a:p>
          <a:p>
            <a:pPr lvl="2"/>
            <a:r>
              <a:rPr lang="zh-CN" altLang="en-US" dirty="0"/>
              <a:t>任务调度时间和稳定性有非常严格的要求</a:t>
            </a:r>
            <a:endParaRPr lang="en-US" altLang="zh-CN" dirty="0"/>
          </a:p>
          <a:p>
            <a:pPr lvl="2"/>
            <a:r>
              <a:rPr lang="zh-CN" altLang="en-US" dirty="0"/>
              <a:t>分类</a:t>
            </a:r>
            <a:endParaRPr lang="en-US" altLang="zh-CN" dirty="0"/>
          </a:p>
          <a:p>
            <a:pPr lvl="3"/>
            <a:r>
              <a:rPr lang="zh-CN" altLang="en-US" dirty="0"/>
              <a:t>硬实时（</a:t>
            </a:r>
            <a:r>
              <a:rPr lang="en-US" altLang="zh-CN" dirty="0"/>
              <a:t>Hard real time</a:t>
            </a:r>
            <a:r>
              <a:rPr lang="zh-CN" altLang="en-US" dirty="0"/>
              <a:t>）</a:t>
            </a:r>
            <a:r>
              <a:rPr lang="en-US" altLang="zh-CN" dirty="0"/>
              <a:t>: </a:t>
            </a:r>
            <a:r>
              <a:rPr lang="zh-CN" altLang="en-US" dirty="0"/>
              <a:t>错过</a:t>
            </a:r>
            <a:r>
              <a:rPr lang="en-US" altLang="zh-CN" dirty="0"/>
              <a:t>deadline</a:t>
            </a:r>
            <a:r>
              <a:rPr lang="zh-CN" altLang="en-US" dirty="0"/>
              <a:t>会造成失败，或造成重大损失</a:t>
            </a:r>
            <a:endParaRPr lang="zh-CN" altLang="en-US" dirty="0"/>
          </a:p>
          <a:p>
            <a:pPr lvl="3"/>
            <a:r>
              <a:rPr lang="zh-CN" altLang="en-US" dirty="0"/>
              <a:t>软实时（</a:t>
            </a:r>
            <a:r>
              <a:rPr lang="en-US" altLang="zh-CN" dirty="0"/>
              <a:t>Soft real time</a:t>
            </a:r>
            <a:r>
              <a:rPr lang="zh-CN" altLang="en-US" dirty="0"/>
              <a:t>）</a:t>
            </a:r>
            <a:r>
              <a:rPr lang="en-US" altLang="zh-CN" dirty="0"/>
              <a:t>: </a:t>
            </a:r>
            <a:r>
              <a:rPr lang="zh-CN" altLang="en-US" dirty="0"/>
              <a:t>错过</a:t>
            </a:r>
            <a:r>
              <a:rPr lang="en-US" altLang="zh-CN" dirty="0"/>
              <a:t>deadline</a:t>
            </a:r>
            <a:r>
              <a:rPr lang="zh-CN" altLang="en-US" dirty="0"/>
              <a:t>会导致性能的降低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r>
              <a:rPr lang="zh-CN" altLang="en-US" dirty="0"/>
              <a:t>非实时操作系统</a:t>
            </a:r>
            <a:endParaRPr lang="en-US" altLang="zh-CN" dirty="0"/>
          </a:p>
          <a:p>
            <a:pPr lvl="1"/>
            <a:r>
              <a:rPr lang="zh-CN" altLang="en-US" dirty="0"/>
              <a:t>示例：</a:t>
            </a:r>
            <a:endParaRPr lang="zh-CN" altLang="en-US" dirty="0"/>
          </a:p>
          <a:p>
            <a:pPr lvl="2"/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Android</a:t>
            </a:r>
            <a:r>
              <a:rPr lang="zh-CN" altLang="en-US" dirty="0"/>
              <a:t>、</a:t>
            </a:r>
            <a:r>
              <a:rPr lang="en-US" altLang="zh-CN" dirty="0"/>
              <a:t>iOS</a:t>
            </a:r>
            <a:r>
              <a:rPr lang="zh-CN" altLang="en-US" dirty="0"/>
              <a:t>、</a:t>
            </a:r>
            <a:r>
              <a:rPr lang="en-US" altLang="zh-CN" dirty="0"/>
              <a:t>VxWorks</a:t>
            </a:r>
            <a:r>
              <a:rPr lang="zh-CN" altLang="en-US" dirty="0"/>
              <a:t>、</a:t>
            </a:r>
            <a:r>
              <a:rPr lang="en-US" altLang="zh-CN" dirty="0"/>
              <a:t>Free RTOS</a:t>
            </a:r>
            <a:r>
              <a:rPr lang="zh-CN" altLang="en-US" dirty="0"/>
              <a:t>、</a:t>
            </a:r>
            <a:r>
              <a:rPr lang="en-US" altLang="zh-CN" dirty="0" err="1"/>
              <a:t>LiteOS</a:t>
            </a:r>
            <a:r>
              <a:rPr lang="zh-CN" altLang="en-US" dirty="0"/>
              <a:t>、</a:t>
            </a:r>
            <a:r>
              <a:rPr lang="en-US" altLang="zh-CN" dirty="0" err="1"/>
              <a:t>uC</a:t>
            </a:r>
            <a:r>
              <a:rPr lang="en-US" altLang="zh-CN" dirty="0"/>
              <a:t>/OS</a:t>
            </a:r>
            <a:r>
              <a:rPr lang="zh-CN" altLang="en-US" dirty="0"/>
              <a:t>等。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6962D-F65C-4CDA-989B-D8C1290D7D5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嵌入式操作系统</a:t>
            </a:r>
            <a:endParaRPr lang="en-US" altLang="zh-CN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80340" y="1308735"/>
            <a:ext cx="8672195" cy="4963795"/>
          </a:xfrm>
        </p:spPr>
        <p:txBody>
          <a:bodyPr>
            <a:normAutofit/>
          </a:bodyPr>
          <a:lstStyle/>
          <a:p>
            <a:r>
              <a:rPr lang="zh-CN" altLang="en-US" dirty="0"/>
              <a:t>特点</a:t>
            </a:r>
            <a:endParaRPr lang="en-US" altLang="zh-CN" dirty="0"/>
          </a:p>
          <a:p>
            <a:pPr lvl="1" fontAlgn="auto">
              <a:lnSpc>
                <a:spcPct val="110000"/>
              </a:lnSpc>
            </a:pPr>
            <a:r>
              <a:rPr lang="zh-CN" altLang="en-US" dirty="0"/>
              <a:t>内核小</a:t>
            </a:r>
            <a:endParaRPr lang="en-US" altLang="zh-CN" dirty="0"/>
          </a:p>
          <a:p>
            <a:pPr lvl="2" fontAlgn="auto">
              <a:lnSpc>
                <a:spcPct val="110000"/>
              </a:lnSpc>
            </a:pPr>
            <a:r>
              <a:rPr lang="zh-CN" altLang="en-US" dirty="0"/>
              <a:t>系统资源相对有限，内核通常小于传统操作系统的内核</a:t>
            </a:r>
            <a:endParaRPr lang="en-US" altLang="zh-CN" dirty="0"/>
          </a:p>
          <a:p>
            <a:pPr lvl="1" fontAlgn="auto">
              <a:lnSpc>
                <a:spcPct val="110000"/>
              </a:lnSpc>
            </a:pPr>
            <a:r>
              <a:rPr lang="zh-CN" altLang="en-US" dirty="0"/>
              <a:t>可裁剪性</a:t>
            </a:r>
            <a:endParaRPr lang="en-US" altLang="zh-CN" dirty="0"/>
          </a:p>
          <a:p>
            <a:pPr lvl="2" fontAlgn="auto">
              <a:lnSpc>
                <a:spcPct val="110000"/>
              </a:lnSpc>
            </a:pPr>
            <a:r>
              <a:rPr lang="zh-CN" altLang="en-US" dirty="0"/>
              <a:t>有很强的个性化特征</a:t>
            </a:r>
            <a:endParaRPr lang="en-US" altLang="zh-CN" dirty="0"/>
          </a:p>
          <a:p>
            <a:pPr lvl="2" fontAlgn="auto">
              <a:lnSpc>
                <a:spcPct val="110000"/>
              </a:lnSpc>
            </a:pPr>
            <a:r>
              <a:rPr lang="zh-CN" altLang="en-US" dirty="0"/>
              <a:t>操作系统与硬件结合非常紧密，需有针对性的裁剪</a:t>
            </a:r>
            <a:endParaRPr lang="en-US" altLang="zh-CN" dirty="0"/>
          </a:p>
          <a:p>
            <a:pPr lvl="1" fontAlgn="auto">
              <a:lnSpc>
                <a:spcPct val="110000"/>
              </a:lnSpc>
            </a:pPr>
            <a:r>
              <a:rPr lang="zh-CN" altLang="en-US" dirty="0"/>
              <a:t>实时多任务调度，多速率操作</a:t>
            </a:r>
            <a:endParaRPr lang="zh-CN" altLang="en-US" dirty="0"/>
          </a:p>
          <a:p>
            <a:pPr lvl="2" fontAlgn="auto">
              <a:lnSpc>
                <a:spcPct val="110000"/>
              </a:lnSpc>
              <a:defRPr/>
            </a:pPr>
            <a:r>
              <a:rPr lang="zh-CN" altLang="en-US" dirty="0"/>
              <a:t>运行多个实时动作</a:t>
            </a:r>
            <a:endParaRPr lang="en-US" altLang="zh-CN" dirty="0"/>
          </a:p>
          <a:p>
            <a:pPr lvl="2" fontAlgn="auto">
              <a:lnSpc>
                <a:spcPct val="110000"/>
              </a:lnSpc>
              <a:defRPr/>
            </a:pPr>
            <a:r>
              <a:rPr lang="zh-CN" altLang="en-US" dirty="0"/>
              <a:t>以不同的速率执行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F130-E670-463B-BAC1-6C4C7BFA0A1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91164" y="1232452"/>
            <a:ext cx="8672242" cy="542676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设计一个系统的过程</a:t>
            </a:r>
            <a:endParaRPr lang="en-US" altLang="zh-CN" dirty="0"/>
          </a:p>
          <a:p>
            <a:pPr lvl="1"/>
            <a:r>
              <a:rPr lang="zh-CN" altLang="en-US" dirty="0"/>
              <a:t>理解设计方法有助于不丢失任何东西</a:t>
            </a:r>
            <a:endParaRPr lang="en-US" altLang="zh-CN" dirty="0"/>
          </a:p>
          <a:p>
            <a:pPr lvl="1"/>
            <a:r>
              <a:rPr lang="zh-CN" altLang="en-US" dirty="0"/>
              <a:t>编译器</a:t>
            </a:r>
            <a:r>
              <a:rPr lang="en-US" altLang="zh-CN" dirty="0"/>
              <a:t>, </a:t>
            </a:r>
            <a:r>
              <a:rPr lang="zh-CN" altLang="en-US" dirty="0"/>
              <a:t>软件工程工具</a:t>
            </a:r>
            <a:r>
              <a:rPr lang="en-US" altLang="zh-CN" dirty="0"/>
              <a:t>, </a:t>
            </a:r>
            <a:r>
              <a:rPr lang="zh-CN" altLang="en-US" dirty="0"/>
              <a:t>计算机辅助设计工具</a:t>
            </a:r>
            <a:r>
              <a:rPr lang="en-US" altLang="zh-CN" dirty="0"/>
              <a:t>(CAD) </a:t>
            </a:r>
            <a:r>
              <a:rPr lang="zh-CN" altLang="en-US" dirty="0"/>
              <a:t>等</a:t>
            </a:r>
            <a:endParaRPr lang="en-US" altLang="zh-CN" dirty="0"/>
          </a:p>
          <a:p>
            <a:pPr lvl="2"/>
            <a:r>
              <a:rPr lang="zh-CN" altLang="en-US" dirty="0"/>
              <a:t>有助于自动化</a:t>
            </a:r>
            <a:endParaRPr lang="en-US" altLang="zh-CN" dirty="0"/>
          </a:p>
          <a:p>
            <a:pPr lvl="2"/>
            <a:r>
              <a:rPr lang="zh-CN" altLang="en-US" dirty="0"/>
              <a:t>能够跟踪方法本身</a:t>
            </a:r>
            <a:endParaRPr lang="en-US" altLang="zh-CN" dirty="0"/>
          </a:p>
          <a:p>
            <a:r>
              <a:rPr lang="zh-CN" altLang="en-US" dirty="0"/>
              <a:t>设计方法</a:t>
            </a:r>
            <a:endParaRPr lang="en-US" altLang="zh-CN" dirty="0"/>
          </a:p>
          <a:p>
            <a:pPr lvl="1"/>
            <a:r>
              <a:rPr lang="en-US" altLang="zh-CN" dirty="0"/>
              <a:t>Top-down </a:t>
            </a:r>
            <a:r>
              <a:rPr lang="zh-CN" altLang="en-US" dirty="0"/>
              <a:t>设计</a:t>
            </a:r>
            <a:endParaRPr lang="en-US" altLang="zh-CN" dirty="0"/>
          </a:p>
          <a:p>
            <a:pPr lvl="2"/>
            <a:r>
              <a:rPr lang="zh-CN" altLang="en-US" dirty="0"/>
              <a:t>开始于最抽象的描述</a:t>
            </a:r>
            <a:endParaRPr lang="en-US" altLang="zh-CN" dirty="0"/>
          </a:p>
          <a:p>
            <a:pPr lvl="2"/>
            <a:r>
              <a:rPr lang="zh-CN" altLang="en-US" dirty="0"/>
              <a:t>直到最细节</a:t>
            </a:r>
            <a:endParaRPr lang="en-US" altLang="zh-CN" dirty="0"/>
          </a:p>
          <a:p>
            <a:pPr lvl="1"/>
            <a:r>
              <a:rPr lang="en-US" altLang="zh-CN" dirty="0"/>
              <a:t>Bottom-up </a:t>
            </a:r>
            <a:r>
              <a:rPr lang="zh-CN" altLang="en-US" dirty="0"/>
              <a:t>设计</a:t>
            </a:r>
            <a:endParaRPr lang="en-US" altLang="zh-CN" dirty="0"/>
          </a:p>
          <a:p>
            <a:pPr lvl="2"/>
            <a:r>
              <a:rPr lang="zh-CN" altLang="en-US" dirty="0"/>
              <a:t>开始于小的组件，到大系统</a:t>
            </a:r>
            <a:endParaRPr lang="en-US" altLang="zh-CN" dirty="0"/>
          </a:p>
          <a:p>
            <a:pPr lvl="1"/>
            <a:r>
              <a:rPr lang="zh-CN" altLang="en-US" dirty="0"/>
              <a:t>真正的设计是应用这两种方法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嵌入式系统设计方法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2E-8B73-4B9B-A6BC-46F18BAE1BD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  <a:r>
              <a:rPr lang="en-US" altLang="zh-CN" dirty="0"/>
              <a:t>—</a:t>
            </a:r>
            <a:r>
              <a:rPr lang="zh-CN" altLang="en-US" dirty="0"/>
              <a:t>传统的开发过程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3096" y="2180856"/>
            <a:ext cx="4010790" cy="364347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直接简单，有缺陷</a:t>
            </a:r>
            <a:endParaRPr lang="en-US" altLang="zh-CN" sz="2800" dirty="0"/>
          </a:p>
          <a:p>
            <a:pPr lvl="1"/>
            <a:r>
              <a:rPr lang="zh-CN" altLang="en-US" sz="2400" dirty="0"/>
              <a:t>依赖于开发者的经验</a:t>
            </a:r>
            <a:endParaRPr lang="en-US" altLang="zh-CN" sz="2400" dirty="0"/>
          </a:p>
          <a:p>
            <a:pPr lvl="1"/>
            <a:r>
              <a:rPr lang="zh-CN" altLang="en-US" sz="2400" dirty="0"/>
              <a:t>硬软件设计过程独立，彼此缺少交互</a:t>
            </a:r>
            <a:endParaRPr lang="en-US" altLang="zh-CN" sz="2400" dirty="0"/>
          </a:p>
          <a:p>
            <a:pPr lvl="1"/>
            <a:r>
              <a:rPr lang="zh-CN" altLang="en-US" sz="2400" dirty="0"/>
              <a:t>性能对软硬件分别优化，难以整体提高系统性能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1954" y="1090374"/>
            <a:ext cx="4576350" cy="527413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37A2-A609-4C4A-81CE-88F52099420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91164" y="1395663"/>
            <a:ext cx="3563772" cy="477653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软硬件设计作为一个整体考虑</a:t>
            </a:r>
            <a:endParaRPr lang="en-US" altLang="zh-CN" sz="2400" dirty="0"/>
          </a:p>
          <a:p>
            <a:r>
              <a:rPr lang="zh-CN" altLang="en-US" sz="2400" dirty="0"/>
              <a:t>从系统需求出发，综合分析系统软硬件功能及现有资源</a:t>
            </a:r>
            <a:endParaRPr lang="en-US" altLang="zh-CN" sz="2400" dirty="0"/>
          </a:p>
          <a:p>
            <a:r>
              <a:rPr lang="zh-CN" altLang="en-US" sz="2400" dirty="0"/>
              <a:t>软硬件功能划分，确定系统架构，实现软硬件协同验证，使得系统运行在最优工作状态。 </a:t>
            </a:r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  <a:r>
              <a:rPr lang="en-US" altLang="zh-CN" dirty="0"/>
              <a:t>—</a:t>
            </a:r>
            <a:r>
              <a:rPr lang="zh-CN" altLang="en-US" dirty="0"/>
              <a:t>软硬件协同设计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936" y="1951233"/>
            <a:ext cx="5356308" cy="366539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2CE-51E5-434D-82BD-00FE3DECAD0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嵌入式系统实例</a:t>
            </a:r>
            <a:r>
              <a:rPr lang="en-US" altLang="zh-CN" dirty="0"/>
              <a:t>-</a:t>
            </a:r>
            <a:r>
              <a:rPr lang="zh-CN" altLang="en-US" dirty="0"/>
              <a:t>手机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9566"/>
            <a:ext cx="9144000" cy="427886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79BE-A8DD-4E83-89C1-633AAE8188B6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64" y="4368143"/>
            <a:ext cx="1217102" cy="240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91164" y="1395663"/>
            <a:ext cx="3563772" cy="5179836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系统描述是设计者借助 </a:t>
            </a:r>
            <a:r>
              <a:rPr lang="en-US" altLang="zh-CN" dirty="0"/>
              <a:t>EDA</a:t>
            </a:r>
            <a:r>
              <a:rPr lang="zh-CN" altLang="en-US" dirty="0"/>
              <a:t>工具及一种或多种语言</a:t>
            </a:r>
            <a:endParaRPr lang="en-US" altLang="zh-CN" dirty="0"/>
          </a:p>
          <a:p>
            <a:pPr lvl="1"/>
            <a:r>
              <a:rPr lang="en-US" altLang="zh-CN" sz="2600" dirty="0" err="1"/>
              <a:t>systemVerilog</a:t>
            </a:r>
            <a:endParaRPr lang="en-US" altLang="zh-CN" sz="2600" dirty="0"/>
          </a:p>
          <a:p>
            <a:r>
              <a:rPr lang="zh-CN" altLang="en-US" dirty="0"/>
              <a:t>系统设计分为软硬件功能划分和系统映射两个阶段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经过仿真验证后，按照系统设计的要求开发</a:t>
            </a:r>
            <a:endParaRPr lang="zh-CN" altLang="en-US" dirty="0"/>
          </a:p>
          <a:p>
            <a:r>
              <a:rPr lang="zh-CN" altLang="en-US" dirty="0"/>
              <a:t>综合实现是软件、硬件系统的具体实现过程</a:t>
            </a:r>
            <a:endParaRPr lang="en-US" altLang="zh-CN" dirty="0"/>
          </a:p>
          <a:p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  <a:r>
              <a:rPr lang="en-US" altLang="zh-CN" dirty="0"/>
              <a:t>—</a:t>
            </a:r>
            <a:r>
              <a:rPr lang="zh-CN" altLang="en-US" dirty="0"/>
              <a:t>软硬件协同设计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936" y="1951233"/>
            <a:ext cx="5356308" cy="366539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6FE39-05F3-4804-91C4-38B6463977B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嵌入式系统软件调试环境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09035"/>
            <a:ext cx="8672242" cy="202729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采用“宿主机</a:t>
            </a:r>
            <a:r>
              <a:rPr lang="en-US" altLang="zh-CN" sz="2800" dirty="0"/>
              <a:t>/</a:t>
            </a:r>
            <a:r>
              <a:rPr lang="zh-CN" altLang="en-US" sz="2800" dirty="0"/>
              <a:t>目标板”模式</a:t>
            </a:r>
            <a:endParaRPr lang="en-US" altLang="zh-CN" sz="2800" dirty="0"/>
          </a:p>
          <a:p>
            <a:pPr lvl="1"/>
            <a:r>
              <a:rPr lang="zh-CN" altLang="en-US" sz="2200" dirty="0"/>
              <a:t>宿主机（ </a:t>
            </a:r>
            <a:r>
              <a:rPr lang="en-US" altLang="zh-CN" sz="2200" dirty="0"/>
              <a:t>PC</a:t>
            </a:r>
            <a:r>
              <a:rPr lang="zh-CN" altLang="en-US" sz="2200" dirty="0"/>
              <a:t>）上良好的开发和调试程序</a:t>
            </a:r>
            <a:endParaRPr lang="en-US" altLang="zh-CN" sz="2200" dirty="0"/>
          </a:p>
          <a:p>
            <a:pPr lvl="1"/>
            <a:r>
              <a:rPr lang="zh-CN" altLang="en-US" sz="2200" dirty="0"/>
              <a:t>交叉编译环境生成目标代码和执行文件</a:t>
            </a:r>
            <a:endParaRPr lang="en-US" altLang="zh-CN" sz="2200" dirty="0"/>
          </a:p>
          <a:p>
            <a:pPr lvl="1"/>
            <a:r>
              <a:rPr lang="zh-CN" altLang="en-US" sz="2200" dirty="0"/>
              <a:t>程序下载固化到目标机上</a:t>
            </a:r>
            <a:endParaRPr lang="en-US" altLang="zh-CN" sz="2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77" y="3422957"/>
            <a:ext cx="7196582" cy="315254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2E51-503A-4190-BB05-16CD069FB494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660489"/>
          </a:xfrm>
        </p:spPr>
        <p:txBody>
          <a:bodyPr/>
          <a:lstStyle/>
          <a:p>
            <a:r>
              <a:rPr lang="zh-CN" altLang="en-US" sz="2400" dirty="0"/>
              <a:t>嵌入式系统的发展伴随着计算机技术的发展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FCE-2168-4B45-8407-6AB67578935A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821" y="2080917"/>
            <a:ext cx="8070574" cy="470145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7886700" cy="993775"/>
          </a:xfrm>
        </p:spPr>
        <p:txBody>
          <a:bodyPr/>
          <a:lstStyle/>
          <a:p>
            <a:r>
              <a:rPr lang="zh-CN" altLang="en-US"/>
              <a:t>早期的历史</a:t>
            </a:r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2688"/>
            <a:ext cx="4499397" cy="52705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40</a:t>
            </a:r>
            <a:r>
              <a:rPr lang="zh-CN" altLang="en-US" sz="2800" dirty="0"/>
              <a:t>年代末</a:t>
            </a:r>
            <a:r>
              <a:rPr lang="en-US" altLang="zh-CN" sz="2800" dirty="0"/>
              <a:t>: MIT</a:t>
            </a:r>
            <a:r>
              <a:rPr lang="zh-CN" altLang="en-US" sz="2800" dirty="0"/>
              <a:t>设计的</a:t>
            </a:r>
            <a:r>
              <a:rPr lang="en-US" altLang="zh-CN" sz="2800" dirty="0"/>
              <a:t> Whirlwind</a:t>
            </a:r>
            <a:r>
              <a:rPr lang="zh-CN" altLang="en-US" sz="2800" dirty="0"/>
              <a:t>是第一台支持实时操作的计算机</a:t>
            </a:r>
            <a:r>
              <a:rPr lang="en-US" altLang="zh-CN" sz="2800" dirty="0"/>
              <a:t>.</a:t>
            </a:r>
            <a:endParaRPr lang="en-US" altLang="zh-CN" sz="2800" dirty="0"/>
          </a:p>
          <a:p>
            <a:pPr lvl="1"/>
            <a:r>
              <a:rPr lang="zh-CN" altLang="en-US" sz="2400" dirty="0"/>
              <a:t>设想作为一种控制飞机模拟器的装置</a:t>
            </a:r>
            <a:r>
              <a:rPr lang="en-US" altLang="zh-CN" sz="2400" dirty="0"/>
              <a:t>.</a:t>
            </a:r>
            <a:endParaRPr lang="en-US" altLang="zh-CN" sz="2400" dirty="0"/>
          </a:p>
          <a:p>
            <a:pPr lvl="1"/>
            <a:r>
              <a:rPr lang="zh-CN" altLang="en-US" sz="2400" dirty="0"/>
              <a:t>体积庞大</a:t>
            </a:r>
            <a:endParaRPr lang="en-US" altLang="zh-CN" sz="2400" dirty="0"/>
          </a:p>
          <a:p>
            <a:pPr lvl="1"/>
            <a:r>
              <a:rPr lang="zh-CN" altLang="en-US" sz="2400" dirty="0"/>
              <a:t>从构件到系统的完整设计上是适应实时嵌入式计算的需求</a:t>
            </a:r>
            <a:endParaRPr lang="en-US" altLang="zh-CN" sz="2400" dirty="0"/>
          </a:p>
        </p:txBody>
      </p:sp>
      <p:sp>
        <p:nvSpPr>
          <p:cNvPr id="1229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DBD676-47D7-441F-98E6-12F0747242E0}" type="slidenum">
              <a:rPr lang="zh-CN" altLang="en-US" sz="1400" smtClean="0"/>
            </a:fld>
            <a:endParaRPr lang="en-US" altLang="zh-CN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82" y="1320214"/>
            <a:ext cx="3753043" cy="318151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DBB0-7C0E-4504-80EF-C83629A7C03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7886700" cy="993775"/>
          </a:xfrm>
        </p:spPr>
        <p:txBody>
          <a:bodyPr/>
          <a:lstStyle/>
          <a:p>
            <a:r>
              <a:rPr lang="zh-CN" altLang="en-US"/>
              <a:t>早期的历史</a:t>
            </a:r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2688"/>
            <a:ext cx="3510433" cy="5270500"/>
          </a:xfrm>
        </p:spPr>
        <p:txBody>
          <a:bodyPr>
            <a:normAutofit/>
          </a:bodyPr>
          <a:lstStyle/>
          <a:p>
            <a:r>
              <a:rPr lang="zh-CN" altLang="en-US" dirty="0"/>
              <a:t>第一个微处理器在</a:t>
            </a:r>
            <a:r>
              <a:rPr lang="en-US" altLang="zh-CN" dirty="0"/>
              <a:t>70</a:t>
            </a:r>
            <a:r>
              <a:rPr lang="zh-CN" altLang="en-US" dirty="0"/>
              <a:t>年代末的</a:t>
            </a:r>
            <a:r>
              <a:rPr lang="en-US" altLang="zh-CN" dirty="0"/>
              <a:t>Intel 4004.</a:t>
            </a:r>
            <a:endParaRPr lang="en-US" altLang="zh-CN" dirty="0"/>
          </a:p>
          <a:p>
            <a:pPr lvl="1"/>
            <a:r>
              <a:rPr lang="zh-CN" altLang="en-US" dirty="0"/>
              <a:t>用于计算器中</a:t>
            </a:r>
            <a:endParaRPr lang="en-US" altLang="zh-CN" dirty="0"/>
          </a:p>
          <a:p>
            <a:r>
              <a:rPr lang="en-US" altLang="zh-CN" dirty="0"/>
              <a:t>1972</a:t>
            </a:r>
            <a:r>
              <a:rPr lang="zh-CN" altLang="en-US" dirty="0"/>
              <a:t>年</a:t>
            </a:r>
            <a:r>
              <a:rPr lang="en-US" altLang="zh-CN" dirty="0"/>
              <a:t>HP-35 </a:t>
            </a:r>
            <a:r>
              <a:rPr lang="zh-CN" altLang="en-US" dirty="0"/>
              <a:t>计算器，多块芯片实现</a:t>
            </a:r>
            <a:r>
              <a:rPr lang="en-US" altLang="zh-CN" dirty="0"/>
              <a:t>CPU</a:t>
            </a:r>
            <a:endParaRPr lang="en-US" altLang="zh-CN" dirty="0"/>
          </a:p>
        </p:txBody>
      </p:sp>
      <p:sp>
        <p:nvSpPr>
          <p:cNvPr id="1229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DBD676-47D7-441F-98E6-12F0747242E0}" type="slidenum">
              <a:rPr lang="zh-CN" altLang="en-US" sz="1400" smtClean="0"/>
            </a:fld>
            <a:endParaRPr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036" y="628646"/>
            <a:ext cx="4366481" cy="31892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36" y="3869522"/>
            <a:ext cx="1796762" cy="9926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16" y="5113712"/>
            <a:ext cx="2617617" cy="137338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DE94-7C4F-4EC0-ABBB-6D9D4F9F65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早期的历史（续）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汽车基于微处理器的引擎控制系统的设计开始于</a:t>
            </a:r>
            <a:r>
              <a:rPr lang="en-US" altLang="zh-CN" dirty="0"/>
              <a:t>70</a:t>
            </a:r>
            <a:r>
              <a:rPr lang="zh-CN" altLang="en-US" dirty="0"/>
              <a:t>年代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r>
              <a:rPr lang="zh-CN" altLang="en-US" dirty="0"/>
              <a:t>控制燃料</a:t>
            </a:r>
            <a:r>
              <a:rPr lang="en-US" altLang="zh-CN" dirty="0"/>
              <a:t>/</a:t>
            </a:r>
            <a:r>
              <a:rPr lang="zh-CN" altLang="en-US" dirty="0"/>
              <a:t>气体混合、活塞花点火时间等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r>
              <a:rPr lang="zh-CN" altLang="en-US" dirty="0"/>
              <a:t>多模式操作：叫醒模式、导航模式、爬坡模式等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r>
              <a:rPr lang="zh-CN" altLang="en-US" dirty="0"/>
              <a:t>提供低排放、高效燃油</a:t>
            </a:r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1331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005E37-3E1C-4EAB-8440-CCD07B58BD51}" type="slidenum">
              <a:rPr lang="zh-CN" altLang="en-US" sz="1400" smtClean="0"/>
            </a:fld>
            <a:endParaRPr lang="en-US" altLang="zh-CN" sz="1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D0957-7C37-4283-BD8C-A752F1C1FE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嵌入式系统的发展（续）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040803"/>
            <a:ext cx="8672242" cy="4776537"/>
          </a:xfrm>
        </p:spPr>
        <p:txBody>
          <a:bodyPr/>
          <a:lstStyle/>
          <a:p>
            <a:r>
              <a:rPr lang="zh-CN" altLang="en-US" dirty="0"/>
              <a:t>物联网和人工智能是嵌入式应用的重要领域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213-4087-4E06-9028-9F343E7C118A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1673225"/>
            <a:ext cx="8422640" cy="48780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微处理器的变化</a:t>
            </a:r>
            <a:endParaRPr lang="en-US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dirty="0">
                <a:solidFill>
                  <a:srgbClr val="FF3300"/>
                </a:solidFill>
              </a:rPr>
              <a:t>微控制器：</a:t>
            </a:r>
            <a:r>
              <a:rPr lang="zh-CN" altLang="en-US" dirty="0"/>
              <a:t>包括</a:t>
            </a:r>
            <a:r>
              <a:rPr lang="en-US" altLang="zh-CN" dirty="0"/>
              <a:t> I/O</a:t>
            </a:r>
            <a:r>
              <a:rPr lang="zh-CN" altLang="en-US" dirty="0"/>
              <a:t>设备</a:t>
            </a:r>
            <a:r>
              <a:rPr lang="en-US" altLang="zh-CN" dirty="0"/>
              <a:t>, </a:t>
            </a:r>
            <a:r>
              <a:rPr lang="zh-CN" altLang="en-US" dirty="0"/>
              <a:t>板上存储</a:t>
            </a:r>
            <a:endParaRPr lang="en-US" altLang="zh-CN" dirty="0"/>
          </a:p>
          <a:p>
            <a:r>
              <a:rPr lang="zh-CN" altLang="en-US" dirty="0">
                <a:solidFill>
                  <a:srgbClr val="FF3300"/>
                </a:solidFill>
              </a:rPr>
              <a:t>微处理器：</a:t>
            </a:r>
            <a:r>
              <a:rPr lang="zh-CN" altLang="en-US" dirty="0"/>
              <a:t>由</a:t>
            </a:r>
            <a:r>
              <a:rPr lang="en-US" altLang="zh-CN" dirty="0"/>
              <a:t>PC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发展而来</a:t>
            </a:r>
            <a:endParaRPr lang="en-US" altLang="zh-CN" dirty="0"/>
          </a:p>
          <a:p>
            <a:r>
              <a:rPr lang="zh-CN" altLang="en-US" dirty="0">
                <a:solidFill>
                  <a:srgbClr val="FF3300"/>
                </a:solidFill>
              </a:rPr>
              <a:t>数字信号处理</a:t>
            </a:r>
            <a:r>
              <a:rPr lang="en-US" altLang="zh-CN" dirty="0">
                <a:solidFill>
                  <a:srgbClr val="FF3300"/>
                </a:solidFill>
              </a:rPr>
              <a:t>(DSP):</a:t>
            </a:r>
            <a:r>
              <a:rPr lang="en-US" altLang="zh-CN" dirty="0"/>
              <a:t> </a:t>
            </a:r>
            <a:r>
              <a:rPr lang="zh-CN" altLang="en-US" dirty="0"/>
              <a:t>微处理器在数字信号处理能力上的优化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zh-CN" altLang="en-US" dirty="0"/>
              <a:t>典型的嵌入式微处理器字的大小</a:t>
            </a:r>
            <a:r>
              <a:rPr lang="en-US" altLang="zh-CN" dirty="0"/>
              <a:t>: 4-bit, 8-bit, 16-bit, 32-bit, 64-bit.</a:t>
            </a:r>
            <a:endParaRPr lang="en-US" altLang="zh-CN" dirty="0"/>
          </a:p>
          <a:p>
            <a:r>
              <a:rPr lang="zh-CN" altLang="en-US" dirty="0"/>
              <a:t>语言：汇编语言到高级语言（如</a:t>
            </a: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C++</a:t>
            </a:r>
            <a:r>
              <a:rPr lang="zh-CN" altLang="en-US" dirty="0">
                <a:sym typeface="+mn-ea"/>
              </a:rPr>
              <a:t>等）</a:t>
            </a:r>
            <a:endParaRPr lang="en-US" altLang="zh-CN" dirty="0"/>
          </a:p>
        </p:txBody>
      </p:sp>
      <p:sp>
        <p:nvSpPr>
          <p:cNvPr id="1434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4E4AED-C58E-4441-9712-129DE19078F2}" type="slidenum">
              <a:rPr lang="zh-CN" altLang="en-US" sz="1400" smtClean="0"/>
            </a:fld>
            <a:endParaRPr lang="en-US" altLang="zh-CN" sz="1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C582-4935-4D08-98E8-E35B4D673CEA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嵌入式系统是具有</a:t>
            </a:r>
            <a:r>
              <a:rPr lang="zh-CN" altLang="en-US" b="1" dirty="0">
                <a:solidFill>
                  <a:srgbClr val="FF0000"/>
                </a:solidFill>
              </a:rPr>
              <a:t>特定（或专用）功能</a:t>
            </a:r>
            <a:r>
              <a:rPr lang="zh-CN" altLang="en-US" dirty="0"/>
              <a:t>的计算机系统</a:t>
            </a:r>
            <a:endParaRPr lang="en-US" altLang="zh-CN" dirty="0"/>
          </a:p>
          <a:p>
            <a:r>
              <a:rPr lang="zh-CN" altLang="en-US" dirty="0"/>
              <a:t>嵌入式系统是由软硬件组成，具有丰富的外设</a:t>
            </a:r>
            <a:endParaRPr lang="en-US" altLang="zh-CN" dirty="0"/>
          </a:p>
          <a:p>
            <a:r>
              <a:rPr lang="zh-CN" altLang="en-US" dirty="0"/>
              <a:t>嵌入式系统开发采用软硬件协同设计方法</a:t>
            </a:r>
            <a:endParaRPr lang="en-US" altLang="zh-CN" dirty="0"/>
          </a:p>
          <a:p>
            <a:r>
              <a:rPr lang="zh-CN" altLang="en-US" dirty="0"/>
              <a:t>嵌入式系统的智能化发展</a:t>
            </a:r>
            <a:endParaRPr lang="zh-CN" altLang="en-US" dirty="0"/>
          </a:p>
          <a:p>
            <a:r>
              <a:rPr lang="zh-CN" altLang="en-US" dirty="0"/>
              <a:t>今年来，嵌入式系统的复杂程度和性能呈爆炸式增长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B8E9-AF6B-4866-AA8B-15AAE79B549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P11  1,2,3</a:t>
            </a:r>
            <a:endParaRPr lang="en-US" altLang="zh-CN" dirty="0"/>
          </a:p>
          <a:p>
            <a:r>
              <a:rPr lang="en-US" altLang="zh-CN" dirty="0"/>
              <a:t>P11  5</a:t>
            </a:r>
            <a:r>
              <a:rPr lang="zh-CN" altLang="en-US" dirty="0"/>
              <a:t>（可以用</a:t>
            </a:r>
            <a:r>
              <a:rPr lang="en-US" altLang="zh-CN" dirty="0"/>
              <a:t>AI</a:t>
            </a:r>
            <a:r>
              <a:rPr lang="zh-CN" altLang="en-US" dirty="0"/>
              <a:t>来完成，需要有结构图，需要说明适用的哪个</a:t>
            </a:r>
            <a:r>
              <a:rPr lang="en-US" altLang="zh-CN" dirty="0"/>
              <a:t>AI</a:t>
            </a:r>
            <a:r>
              <a:rPr lang="zh-CN" altLang="en-US" dirty="0"/>
              <a:t>工具，如何使用，输入的方法）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05C9-3D1D-4C63-A584-7E164CE7360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嵌入式系统实例</a:t>
            </a:r>
            <a:r>
              <a:rPr lang="en-US" altLang="zh-CN" dirty="0"/>
              <a:t>-</a:t>
            </a:r>
            <a:r>
              <a:rPr lang="zh-CN" altLang="en-US" dirty="0"/>
              <a:t>汽车电子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91164" y="5387009"/>
            <a:ext cx="8672242" cy="133184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汽车电子是汽车行业最活跃的热点</a:t>
            </a:r>
            <a:endParaRPr lang="en-US" altLang="zh-CN" sz="2800" dirty="0"/>
          </a:p>
          <a:p>
            <a:pPr lvl="1"/>
            <a:r>
              <a:rPr lang="en-US" altLang="zh-CN" sz="2400" dirty="0"/>
              <a:t>OSEK/VDX, AUTOSAR, ISO 26262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2" y="1385887"/>
            <a:ext cx="8143875" cy="408622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C6E6-666E-4597-B596-78C963E09F37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嵌入式系统实例</a:t>
            </a:r>
            <a:r>
              <a:rPr lang="en-US" altLang="zh-CN" dirty="0"/>
              <a:t>-</a:t>
            </a:r>
            <a:r>
              <a:rPr lang="zh-CN" altLang="en-US" dirty="0"/>
              <a:t>汽车电子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高端的汽车中包含</a:t>
            </a:r>
            <a:r>
              <a:rPr lang="en-US" altLang="zh-CN" dirty="0"/>
              <a:t>100 </a:t>
            </a:r>
            <a:r>
              <a:rPr lang="zh-CN" altLang="en-US" dirty="0"/>
              <a:t>多个微处理器</a:t>
            </a:r>
            <a:endParaRPr lang="en-US" altLang="zh-CN" dirty="0"/>
          </a:p>
          <a:p>
            <a:pPr lvl="1"/>
            <a:r>
              <a:rPr lang="en-US" altLang="zh-CN" dirty="0"/>
              <a:t>4-bit </a:t>
            </a:r>
            <a:r>
              <a:rPr lang="zh-CN" altLang="en-US" dirty="0"/>
              <a:t>微处理器用于检查安全带是否系上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微控制器控制面板系统</a:t>
            </a:r>
            <a:endParaRPr lang="en-US" altLang="zh-CN" dirty="0"/>
          </a:p>
          <a:p>
            <a:pPr lvl="1"/>
            <a:r>
              <a:rPr lang="en-US" altLang="zh-CN" dirty="0"/>
              <a:t>16/32-bit </a:t>
            </a:r>
            <a:r>
              <a:rPr lang="zh-CN" altLang="en-US" dirty="0"/>
              <a:t>微处理器控制引擎</a:t>
            </a:r>
            <a:endParaRPr lang="en-US" altLang="zh-CN" dirty="0"/>
          </a:p>
          <a:p>
            <a:r>
              <a:rPr lang="zh-CN" altLang="en-US" dirty="0"/>
              <a:t>低端的汽车也至少用</a:t>
            </a:r>
            <a:r>
              <a:rPr lang="en-US" altLang="zh-CN" dirty="0"/>
              <a:t>20</a:t>
            </a:r>
            <a:r>
              <a:rPr lang="zh-CN" altLang="en-US" dirty="0"/>
              <a:t>多个微处理器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11A-F116-4961-9AF1-0C156124250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cs typeface="微软雅黑" panose="020B0503020204020204" pitchFamily="34" charset="-122"/>
              </a:rPr>
              <a:t>汽车电子：</a:t>
            </a:r>
            <a:r>
              <a:rPr lang="en-US" altLang="zh-CN" dirty="0">
                <a:solidFill>
                  <a:schemeClr val="tx1"/>
                </a:solidFill>
                <a:cs typeface="微软雅黑" panose="020B0503020204020204" pitchFamily="34" charset="-122"/>
              </a:rPr>
              <a:t>BMW 850i </a:t>
            </a:r>
            <a:r>
              <a:rPr lang="zh-CN" altLang="en-US" dirty="0">
                <a:solidFill>
                  <a:schemeClr val="tx1"/>
                </a:solidFill>
                <a:cs typeface="微软雅黑" panose="020B0503020204020204" pitchFamily="34" charset="-122"/>
              </a:rPr>
              <a:t>制动和稳定控制系统</a:t>
            </a:r>
            <a:br>
              <a:rPr lang="en-US" altLang="zh-CN" dirty="0">
                <a:solidFill>
                  <a:schemeClr val="tx1"/>
                </a:solidFill>
                <a:cs typeface="微软雅黑" panose="020B0503020204020204" pitchFamily="34" charset="-122"/>
              </a:rPr>
            </a:br>
            <a:r>
              <a:rPr lang="en-US" altLang="zh-CN" sz="3600" dirty="0">
                <a:solidFill>
                  <a:schemeClr val="tx1"/>
                </a:solidFill>
                <a:cs typeface="微软雅黑" panose="020B0503020204020204" pitchFamily="34" charset="-122"/>
              </a:rPr>
              <a:t>——</a:t>
            </a:r>
            <a:r>
              <a:rPr lang="zh-CN" altLang="en-US" sz="3600" dirty="0">
                <a:solidFill>
                  <a:schemeClr val="tx1"/>
                </a:solidFill>
                <a:cs typeface="微软雅黑" panose="020B0503020204020204" pitchFamily="34" charset="-122"/>
              </a:rPr>
              <a:t>车轮控制系统</a:t>
            </a:r>
            <a:endParaRPr lang="zh-CN" altLang="en-US" sz="3600" dirty="0">
              <a:solidFill>
                <a:schemeClr val="tx1"/>
              </a:solidFill>
              <a:cs typeface="微软雅黑" panose="020B0503020204020204" pitchFamily="34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3300"/>
                </a:solidFill>
              </a:rPr>
              <a:t>防抱死制动系统</a:t>
            </a:r>
            <a:r>
              <a:rPr lang="en-US" altLang="zh-CN" dirty="0">
                <a:solidFill>
                  <a:srgbClr val="FF3300"/>
                </a:solidFill>
              </a:rPr>
              <a:t>(ABS):</a:t>
            </a:r>
            <a:r>
              <a:rPr lang="en-US" altLang="zh-CN" dirty="0"/>
              <a:t> </a:t>
            </a:r>
            <a:r>
              <a:rPr lang="zh-CN" altLang="en-US" dirty="0"/>
              <a:t>反复制动减少打滑</a:t>
            </a:r>
            <a:endParaRPr lang="en-US" altLang="zh-CN" dirty="0"/>
          </a:p>
          <a:p>
            <a:r>
              <a:rPr lang="zh-CN" altLang="en-US" dirty="0">
                <a:solidFill>
                  <a:srgbClr val="FF3300"/>
                </a:solidFill>
              </a:rPr>
              <a:t>自动稳定控制系统</a:t>
            </a:r>
            <a:r>
              <a:rPr lang="en-US" altLang="zh-CN" dirty="0">
                <a:solidFill>
                  <a:srgbClr val="FF3300"/>
                </a:solidFill>
              </a:rPr>
              <a:t>(ASC+T):</a:t>
            </a:r>
            <a:r>
              <a:rPr lang="en-US" altLang="zh-CN" dirty="0"/>
              <a:t> </a:t>
            </a:r>
            <a:r>
              <a:rPr lang="zh-CN" altLang="en-US" dirty="0"/>
              <a:t>控制引擎以改善其稳定性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个微处理器</a:t>
            </a:r>
            <a:endParaRPr lang="en-US" altLang="zh-CN" dirty="0"/>
          </a:p>
          <a:p>
            <a:pPr lvl="1"/>
            <a:r>
              <a:rPr lang="zh-CN" altLang="en-US" dirty="0"/>
              <a:t>一个逻辑相关组件，一个具体的执行组件</a:t>
            </a:r>
            <a:endParaRPr lang="en-US" altLang="zh-CN" dirty="0"/>
          </a:p>
          <a:p>
            <a:r>
              <a:rPr lang="en-US" altLang="zh-CN" dirty="0"/>
              <a:t>ABS </a:t>
            </a:r>
            <a:r>
              <a:rPr lang="zh-CN" altLang="en-US" dirty="0"/>
              <a:t>和</a:t>
            </a:r>
            <a:r>
              <a:rPr lang="en-US" altLang="zh-CN" dirty="0"/>
              <a:t> ASC+T </a:t>
            </a:r>
            <a:r>
              <a:rPr lang="zh-CN" altLang="en-US" dirty="0"/>
              <a:t>之间的通信</a:t>
            </a:r>
            <a:endParaRPr lang="en-US" altLang="zh-CN" dirty="0"/>
          </a:p>
        </p:txBody>
      </p:sp>
      <p:sp>
        <p:nvSpPr>
          <p:cNvPr id="1741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0A6D99-3DC1-4263-81D8-E094ED603C0F}" type="slidenum">
              <a:rPr lang="zh-CN" altLang="en-US" sz="1400" smtClean="0"/>
            </a:fld>
            <a:endParaRPr lang="en-US" altLang="zh-CN" sz="1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121C-9B71-448A-A42B-FF39BBC8A9C3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BMW 850i(</a:t>
            </a:r>
            <a:r>
              <a:rPr lang="zh-CN" altLang="en-US"/>
              <a:t>续</a:t>
            </a:r>
            <a:r>
              <a:rPr lang="en-US" altLang="zh-CN"/>
              <a:t>).</a:t>
            </a:r>
            <a:endParaRPr lang="en-US" altLang="zh-CN"/>
          </a:p>
        </p:txBody>
      </p:sp>
      <p:grpSp>
        <p:nvGrpSpPr>
          <p:cNvPr id="4" name="组合 3"/>
          <p:cNvGrpSpPr/>
          <p:nvPr/>
        </p:nvGrpSpPr>
        <p:grpSpPr>
          <a:xfrm>
            <a:off x="1486786" y="2469735"/>
            <a:ext cx="5543550" cy="3257550"/>
            <a:chOff x="1771650" y="2228850"/>
            <a:chExt cx="5543550" cy="3257550"/>
          </a:xfrm>
        </p:grpSpPr>
        <p:sp>
          <p:nvSpPr>
            <p:cNvPr id="18434" name="AutoShape 18"/>
            <p:cNvSpPr>
              <a:spLocks noChangeArrowheads="1"/>
            </p:cNvSpPr>
            <p:nvPr/>
          </p:nvSpPr>
          <p:spPr bwMode="auto">
            <a:xfrm>
              <a:off x="1771650" y="2228850"/>
              <a:ext cx="5543550" cy="325755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36" name="AutoShape 4"/>
            <p:cNvSpPr>
              <a:spLocks noChangeArrowheads="1"/>
            </p:cNvSpPr>
            <p:nvPr/>
          </p:nvSpPr>
          <p:spPr bwMode="auto">
            <a:xfrm>
              <a:off x="2343150" y="2686050"/>
              <a:ext cx="971550" cy="3429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2457450" y="3028950"/>
              <a:ext cx="628650" cy="342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brake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38" name="Rectangle 8"/>
            <p:cNvSpPr>
              <a:spLocks noChangeArrowheads="1"/>
            </p:cNvSpPr>
            <p:nvPr/>
          </p:nvSpPr>
          <p:spPr bwMode="auto">
            <a:xfrm>
              <a:off x="2457450" y="2400300"/>
              <a:ext cx="8001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sensor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39" name="AutoShape 9"/>
            <p:cNvSpPr>
              <a:spLocks noChangeArrowheads="1"/>
            </p:cNvSpPr>
            <p:nvPr/>
          </p:nvSpPr>
          <p:spPr bwMode="auto">
            <a:xfrm>
              <a:off x="5429250" y="2725738"/>
              <a:ext cx="971550" cy="3429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0" name="Rectangle 10"/>
            <p:cNvSpPr>
              <a:spLocks noChangeArrowheads="1"/>
            </p:cNvSpPr>
            <p:nvPr/>
          </p:nvSpPr>
          <p:spPr bwMode="auto">
            <a:xfrm>
              <a:off x="5543550" y="3028950"/>
              <a:ext cx="628650" cy="342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brake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1" name="Rectangle 11"/>
            <p:cNvSpPr>
              <a:spLocks noChangeArrowheads="1"/>
            </p:cNvSpPr>
            <p:nvPr/>
          </p:nvSpPr>
          <p:spPr bwMode="auto">
            <a:xfrm>
              <a:off x="5543550" y="2400300"/>
              <a:ext cx="8001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sensor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2" name="AutoShape 12"/>
            <p:cNvSpPr>
              <a:spLocks noChangeArrowheads="1"/>
            </p:cNvSpPr>
            <p:nvPr/>
          </p:nvSpPr>
          <p:spPr bwMode="auto">
            <a:xfrm>
              <a:off x="2343150" y="4743450"/>
              <a:ext cx="971550" cy="3429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3" name="Rectangle 13"/>
            <p:cNvSpPr>
              <a:spLocks noChangeArrowheads="1"/>
            </p:cNvSpPr>
            <p:nvPr/>
          </p:nvSpPr>
          <p:spPr bwMode="auto">
            <a:xfrm>
              <a:off x="2457450" y="4400550"/>
              <a:ext cx="628650" cy="342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brake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4" name="Rectangle 14"/>
            <p:cNvSpPr>
              <a:spLocks noChangeArrowheads="1"/>
            </p:cNvSpPr>
            <p:nvPr/>
          </p:nvSpPr>
          <p:spPr bwMode="auto">
            <a:xfrm>
              <a:off x="2400300" y="5143500"/>
              <a:ext cx="8001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sensor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5" name="AutoShape 15"/>
            <p:cNvSpPr>
              <a:spLocks noChangeArrowheads="1"/>
            </p:cNvSpPr>
            <p:nvPr/>
          </p:nvSpPr>
          <p:spPr bwMode="auto">
            <a:xfrm>
              <a:off x="5429250" y="4743450"/>
              <a:ext cx="971550" cy="3429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6" name="Rectangle 16"/>
            <p:cNvSpPr>
              <a:spLocks noChangeArrowheads="1"/>
            </p:cNvSpPr>
            <p:nvPr/>
          </p:nvSpPr>
          <p:spPr bwMode="auto">
            <a:xfrm>
              <a:off x="5543550" y="4400550"/>
              <a:ext cx="628650" cy="342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brake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7" name="Rectangle 17"/>
            <p:cNvSpPr>
              <a:spLocks noChangeArrowheads="1"/>
            </p:cNvSpPr>
            <p:nvPr/>
          </p:nvSpPr>
          <p:spPr bwMode="auto">
            <a:xfrm>
              <a:off x="5486400" y="5143500"/>
              <a:ext cx="8001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sensor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8" name="Rectangle 19"/>
            <p:cNvSpPr>
              <a:spLocks noChangeArrowheads="1"/>
            </p:cNvSpPr>
            <p:nvPr/>
          </p:nvSpPr>
          <p:spPr bwMode="auto">
            <a:xfrm>
              <a:off x="3314700" y="3657600"/>
              <a:ext cx="742950" cy="5715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ABS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9" name="Rectangle 20"/>
            <p:cNvSpPr>
              <a:spLocks noChangeArrowheads="1"/>
            </p:cNvSpPr>
            <p:nvPr/>
          </p:nvSpPr>
          <p:spPr bwMode="auto">
            <a:xfrm>
              <a:off x="4343400" y="3600450"/>
              <a:ext cx="1085850" cy="685800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液压泵</a:t>
              </a:r>
              <a:endParaRPr lang="en-US" altLang="zh-CN" sz="1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50" name="Line 21"/>
            <p:cNvSpPr>
              <a:spLocks noChangeShapeType="1"/>
            </p:cNvSpPr>
            <p:nvPr/>
          </p:nvSpPr>
          <p:spPr bwMode="auto">
            <a:xfrm flipH="1" flipV="1">
              <a:off x="3086100" y="3143250"/>
              <a:ext cx="14859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1" name="Line 22"/>
            <p:cNvSpPr>
              <a:spLocks noChangeShapeType="1"/>
            </p:cNvSpPr>
            <p:nvPr/>
          </p:nvSpPr>
          <p:spPr bwMode="auto">
            <a:xfrm flipH="1">
              <a:off x="3086100" y="4286250"/>
              <a:ext cx="1485900" cy="285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2" name="Line 23"/>
            <p:cNvSpPr>
              <a:spLocks noChangeShapeType="1"/>
            </p:cNvSpPr>
            <p:nvPr/>
          </p:nvSpPr>
          <p:spPr bwMode="auto">
            <a:xfrm flipV="1">
              <a:off x="5200650" y="3200400"/>
              <a:ext cx="342900" cy="400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3" name="Line 24"/>
            <p:cNvSpPr>
              <a:spLocks noChangeShapeType="1"/>
            </p:cNvSpPr>
            <p:nvPr/>
          </p:nvSpPr>
          <p:spPr bwMode="auto">
            <a:xfrm>
              <a:off x="5143500" y="4286250"/>
              <a:ext cx="400050" cy="285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4" name="Line 25"/>
            <p:cNvSpPr>
              <a:spLocks noChangeShapeType="1"/>
            </p:cNvSpPr>
            <p:nvPr/>
          </p:nvSpPr>
          <p:spPr bwMode="auto">
            <a:xfrm flipV="1">
              <a:off x="3200400" y="4229100"/>
              <a:ext cx="457200" cy="971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5" name="Line 26"/>
            <p:cNvSpPr>
              <a:spLocks noChangeShapeType="1"/>
            </p:cNvSpPr>
            <p:nvPr/>
          </p:nvSpPr>
          <p:spPr bwMode="auto">
            <a:xfrm flipH="1" flipV="1">
              <a:off x="3257550" y="2514600"/>
              <a:ext cx="45720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6" name="Line 27"/>
            <p:cNvSpPr>
              <a:spLocks noChangeShapeType="1"/>
            </p:cNvSpPr>
            <p:nvPr/>
          </p:nvSpPr>
          <p:spPr bwMode="auto">
            <a:xfrm flipV="1">
              <a:off x="3943350" y="2457450"/>
              <a:ext cx="1600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7" name="Line 28"/>
            <p:cNvSpPr>
              <a:spLocks noChangeShapeType="1"/>
            </p:cNvSpPr>
            <p:nvPr/>
          </p:nvSpPr>
          <p:spPr bwMode="auto">
            <a:xfrm>
              <a:off x="3886200" y="4229100"/>
              <a:ext cx="1600200" cy="1028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8" name="Line 29"/>
            <p:cNvSpPr>
              <a:spLocks noChangeShapeType="1"/>
            </p:cNvSpPr>
            <p:nvPr/>
          </p:nvSpPr>
          <p:spPr bwMode="auto">
            <a:xfrm>
              <a:off x="4057650" y="3943350"/>
              <a:ext cx="28575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6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C31B16-6CA6-4787-9DB9-14D17A5EC002}" type="slidenum">
              <a:rPr lang="zh-CN" altLang="en-US" sz="1400" smtClean="0"/>
            </a:fld>
            <a:endParaRPr lang="en-US" altLang="zh-CN" sz="1400"/>
          </a:p>
        </p:txBody>
      </p:sp>
      <p:sp>
        <p:nvSpPr>
          <p:cNvPr id="18462" name="文本框 3"/>
          <p:cNvSpPr txBox="1">
            <a:spLocks noChangeArrowheads="1"/>
          </p:cNvSpPr>
          <p:nvPr/>
        </p:nvSpPr>
        <p:spPr bwMode="auto">
          <a:xfrm>
            <a:off x="291164" y="1405873"/>
            <a:ext cx="8964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>
                <a:latin typeface="Tahoma" panose="020B0604030504040204" pitchFamily="34" charset="0"/>
              </a:rPr>
              <a:t>允许</a:t>
            </a:r>
            <a:r>
              <a:rPr lang="en-US" altLang="zh-CN">
                <a:latin typeface="Tahoma" panose="020B0604030504040204" pitchFamily="34" charset="0"/>
              </a:rPr>
              <a:t>ABS</a:t>
            </a:r>
            <a:r>
              <a:rPr lang="zh-CN" altLang="en-US">
                <a:latin typeface="Tahoma" panose="020B0604030504040204" pitchFamily="34" charset="0"/>
              </a:rPr>
              <a:t>系统来调整刹车，以防止车轮被锁死。</a:t>
            </a:r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D897D-C6F6-4638-97F0-010BFD4C1FAA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嵌入式系统实例</a:t>
            </a:r>
            <a:r>
              <a:rPr lang="en-US" altLang="zh-CN" dirty="0"/>
              <a:t>-</a:t>
            </a:r>
            <a:r>
              <a:rPr lang="zh-CN" altLang="en-US" dirty="0"/>
              <a:t>家用电器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0720" y="955040"/>
            <a:ext cx="3769360" cy="2945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15" y="4002405"/>
            <a:ext cx="2469515" cy="271907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63DBE-4307-47EE-8AA0-92343429A406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1471295"/>
            <a:ext cx="3168650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嵌入式系统实例</a:t>
            </a:r>
            <a:r>
              <a:rPr lang="en-US" altLang="zh-CN" dirty="0"/>
              <a:t>-</a:t>
            </a:r>
            <a:r>
              <a:rPr lang="zh-CN" altLang="en-US" dirty="0"/>
              <a:t>航天航空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64" y="1224170"/>
            <a:ext cx="3909645" cy="40336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14359" y="5730745"/>
            <a:ext cx="206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“玉兔号”月球车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64" y="1451113"/>
            <a:ext cx="4406272" cy="353004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7061-585E-49C9-B884-0AECB8B26F84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2VkNDM1OTFiYmQ2YTc1OTc4MTY4YzBkYjgwNzk2ODY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TM03090434[[fn=木材纹理]]</Template>
  <TotalTime>0</TotalTime>
  <Words>4277</Words>
  <Application>WPS 演示</Application>
  <PresentationFormat>全屏显示(4:3)</PresentationFormat>
  <Paragraphs>577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Times New Roman</vt:lpstr>
      <vt:lpstr>Tahoma</vt:lpstr>
      <vt:lpstr>方正姚体</vt:lpstr>
      <vt:lpstr>Rockwell Condensed</vt:lpstr>
      <vt:lpstr>Arial Unicode MS</vt:lpstr>
      <vt:lpstr>Rockwell</vt:lpstr>
      <vt:lpstr>等线</vt:lpstr>
      <vt:lpstr>Calibri</vt:lpstr>
      <vt:lpstr>木活字</vt:lpstr>
      <vt:lpstr>第一章 嵌入式系统概论</vt:lpstr>
      <vt:lpstr>大纲</vt:lpstr>
      <vt:lpstr>嵌入式系统实例-手机</vt:lpstr>
      <vt:lpstr>嵌入式系统实例-汽车电子</vt:lpstr>
      <vt:lpstr>嵌入式系统实例-汽车电子</vt:lpstr>
      <vt:lpstr>汽车电子：BMW 850i 制动和稳定控制系统 ——车轮控制系统</vt:lpstr>
      <vt:lpstr>BMW 850i(续).</vt:lpstr>
      <vt:lpstr>嵌入式系统实例-家用电器</vt:lpstr>
      <vt:lpstr>嵌入式系统实例-航天航空</vt:lpstr>
      <vt:lpstr>空间站</vt:lpstr>
      <vt:lpstr>PowerPoint 演示文稿</vt:lpstr>
      <vt:lpstr>嵌入式系统概念</vt:lpstr>
      <vt:lpstr>嵌入式系统特点</vt:lpstr>
      <vt:lpstr>嵌入式系统特点(续）</vt:lpstr>
      <vt:lpstr>嵌入式系统与人工智能关系</vt:lpstr>
      <vt:lpstr>嵌入式系统助力人工智能的挑战</vt:lpstr>
      <vt:lpstr>deepseek 为什么费用低</vt:lpstr>
      <vt:lpstr>deepseek 为什么费用低（续）</vt:lpstr>
      <vt:lpstr>嵌入式系统组成</vt:lpstr>
      <vt:lpstr>嵌入式系统组成--硬件结构</vt:lpstr>
      <vt:lpstr>嵌入式微处理器</vt:lpstr>
      <vt:lpstr>嵌入式微处理器分类</vt:lpstr>
      <vt:lpstr>嵌入式微处理器组成</vt:lpstr>
      <vt:lpstr>嵌入式微处理器组成-示例</vt:lpstr>
      <vt:lpstr>嵌入式操作系统</vt:lpstr>
      <vt:lpstr>嵌入式操作系统</vt:lpstr>
      <vt:lpstr>嵌入式系统设计方法</vt:lpstr>
      <vt:lpstr>嵌入式系统设计—传统的开发过程</vt:lpstr>
      <vt:lpstr>嵌入式系统设计—软硬件协同设计</vt:lpstr>
      <vt:lpstr>嵌入式系统设计—软硬件协同设计</vt:lpstr>
      <vt:lpstr>嵌入式系统软件调试环境</vt:lpstr>
      <vt:lpstr>嵌入式系统发展</vt:lpstr>
      <vt:lpstr>早期的历史</vt:lpstr>
      <vt:lpstr>早期的历史</vt:lpstr>
      <vt:lpstr>早期的历史（续）.</vt:lpstr>
      <vt:lpstr>嵌入式系统的发展（续）</vt:lpstr>
      <vt:lpstr>微处理器的变化</vt:lpstr>
      <vt:lpstr>小结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嵌入式系统概论</dc:title>
  <dc:creator>guojian</dc:creator>
  <cp:lastModifiedBy>cheng</cp:lastModifiedBy>
  <cp:revision>92</cp:revision>
  <dcterms:created xsi:type="dcterms:W3CDTF">2021-03-26T07:49:00Z</dcterms:created>
  <dcterms:modified xsi:type="dcterms:W3CDTF">2025-02-18T11:55:24Z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375562FB8C4A4CAFBDA36609CD0C6B41_13</vt:lpwstr>
  </property>
  <property fmtid="{D5CDD505-2E9C-101B-9397-08002B2CF9AE}" pid="3" name="KSOProductBuildVer">
    <vt:lpwstr>2052-12.1.0.17827</vt:lpwstr>
  </property>
</Properties>
</file>